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xlsx" ContentType="application/vnd.openxmlformats-officedocument.spreadsheetml.sheet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67" r:id="rId4"/>
    <p:sldId id="268" r:id="rId5"/>
    <p:sldId id="269" r:id="rId6"/>
    <p:sldId id="296" r:id="rId7"/>
    <p:sldId id="259" r:id="rId8"/>
    <p:sldId id="270" r:id="rId9"/>
    <p:sldId id="271" r:id="rId10"/>
    <p:sldId id="262" r:id="rId11"/>
    <p:sldId id="280" r:id="rId12"/>
    <p:sldId id="275" r:id="rId13"/>
    <p:sldId id="277" r:id="rId14"/>
    <p:sldId id="276" r:id="rId15"/>
    <p:sldId id="278" r:id="rId16"/>
    <p:sldId id="279" r:id="rId17"/>
    <p:sldId id="265" r:id="rId18"/>
    <p:sldId id="272" r:id="rId19"/>
    <p:sldId id="273" r:id="rId20"/>
    <p:sldId id="274" r:id="rId21"/>
    <p:sldId id="266" r:id="rId22"/>
    <p:sldId id="292" r:id="rId23"/>
    <p:sldId id="291" r:id="rId24"/>
    <p:sldId id="293" r:id="rId25"/>
    <p:sldId id="294" r:id="rId26"/>
    <p:sldId id="29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5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Header" id="{5ED68E9C-779B-488D-96A4-266D82F366E9}">
          <p14:sldIdLst>
            <p14:sldId id="256"/>
          </p14:sldIdLst>
        </p14:section>
        <p14:section name="Body" id="{D7DCFFCA-2561-41A6-8CED-6002D47F84C4}">
          <p14:sldIdLst>
            <p14:sldId id="257"/>
            <p14:sldId id="267"/>
            <p14:sldId id="268"/>
            <p14:sldId id="269"/>
            <p14:sldId id="296"/>
            <p14:sldId id="259"/>
            <p14:sldId id="270"/>
            <p14:sldId id="271"/>
            <p14:sldId id="262"/>
            <p14:sldId id="280"/>
            <p14:sldId id="275"/>
            <p14:sldId id="277"/>
            <p14:sldId id="276"/>
            <p14:sldId id="278"/>
            <p14:sldId id="279"/>
            <p14:sldId id="265"/>
            <p14:sldId id="272"/>
            <p14:sldId id="273"/>
            <p14:sldId id="274"/>
            <p14:sldId id="266"/>
            <p14:sldId id="292"/>
            <p14:sldId id="291"/>
            <p14:sldId id="293"/>
            <p14:sldId id="294"/>
            <p14:sldId id="29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767171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8FAADC"/>
            </a:solidFill>
          </c:spPr>
          <c:dPt>
            <c:idx val="0"/>
            <c:bubble3D val="0"/>
            <c:spPr>
              <a:solidFill>
                <a:srgbClr val="C00000"/>
              </a:solidFill>
              <a:ln w="762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2E-4801-85C4-C04485D3FC12}"/>
              </c:ext>
            </c:extLst>
          </c:dPt>
          <c:dPt>
            <c:idx val="1"/>
            <c:bubble3D val="0"/>
            <c:spPr>
              <a:solidFill>
                <a:srgbClr val="8FAADC"/>
              </a:solidFill>
              <a:ln w="762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72E-4801-85C4-C04485D3FC12}"/>
              </c:ext>
            </c:extLst>
          </c:dPt>
          <c:dPt>
            <c:idx val="2"/>
            <c:bubble3D val="0"/>
            <c:spPr>
              <a:solidFill>
                <a:srgbClr val="8FAAD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72E-4801-85C4-C04485D3FC12}"/>
              </c:ext>
            </c:extLst>
          </c:dPt>
          <c:dPt>
            <c:idx val="3"/>
            <c:bubble3D val="0"/>
            <c:spPr>
              <a:solidFill>
                <a:srgbClr val="8FAAD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72E-4801-85C4-C04485D3FC12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2E-4801-85C4-C04485D3F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8FAADC"/>
            </a:solidFill>
          </c:spPr>
          <c:dPt>
            <c:idx val="0"/>
            <c:bubble3D val="0"/>
            <c:spPr>
              <a:solidFill>
                <a:srgbClr val="C00000"/>
              </a:solidFill>
              <a:ln w="762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4B-4B7F-BA20-7CCFED61AE36}"/>
              </c:ext>
            </c:extLst>
          </c:dPt>
          <c:dPt>
            <c:idx val="1"/>
            <c:bubble3D val="0"/>
            <c:spPr>
              <a:solidFill>
                <a:srgbClr val="8FAADC"/>
              </a:solidFill>
              <a:ln w="762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4B-4B7F-BA20-7CCFED61AE36}"/>
              </c:ext>
            </c:extLst>
          </c:dPt>
          <c:dPt>
            <c:idx val="2"/>
            <c:bubble3D val="0"/>
            <c:spPr>
              <a:solidFill>
                <a:srgbClr val="8FAAD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B4B-4B7F-BA20-7CCFED61AE36}"/>
              </c:ext>
            </c:extLst>
          </c:dPt>
          <c:dPt>
            <c:idx val="3"/>
            <c:bubble3D val="0"/>
            <c:spPr>
              <a:solidFill>
                <a:srgbClr val="8FAAD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B4B-4B7F-BA20-7CCFED61AE3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</c:v>
                </c:pt>
                <c:pt idx="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B4B-4B7F-BA20-7CCFED61A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 b="1" i="0">
                <a:solidFill>
                  <a:srgbClr val="767171"/>
                </a:solidFill>
                <a:latin typeface="+mj-lt"/>
              </a:defRPr>
            </a:pPr>
            <a:r>
              <a:rPr lang="en-US" sz="2400" b="1" i="0">
                <a:solidFill>
                  <a:srgbClr val="767171"/>
                </a:solidFill>
                <a:latin typeface="+mj-lt"/>
              </a:rPr>
              <a:t>Circut</a:t>
            </a:r>
            <a:r>
              <a:rPr lang="en-US" sz="2400" b="1" i="0" baseline="0">
                <a:solidFill>
                  <a:srgbClr val="767171"/>
                </a:solidFill>
                <a:latin typeface="+mj-lt"/>
              </a:rPr>
              <a:t> Resonse Curve</a:t>
            </a:r>
            <a:endParaRPr lang="en-US" sz="2400" b="1" i="0">
              <a:solidFill>
                <a:srgbClr val="767171"/>
              </a:solidFill>
              <a:latin typeface="+mj-lt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9.9722236707166567E-2"/>
          <c:y val="0.10602482097145265"/>
          <c:w val="0.70166111691213351"/>
          <c:h val="0.74779145199442665"/>
        </c:manualLayout>
      </c:layout>
      <c:scatterChart>
        <c:scatterStyle val="lineMarker"/>
        <c:varyColors val="0"/>
        <c:ser>
          <c:idx val="0"/>
          <c:order val="0"/>
          <c:tx>
            <c:v>Average Voltage Output</c:v>
          </c:tx>
          <c:spPr>
            <a:ln w="47625">
              <a:noFill/>
            </a:ln>
          </c:spPr>
          <c:marker>
            <c:symbol val="circle"/>
            <c:size val="5"/>
            <c:spPr>
              <a:solidFill>
                <a:srgbClr val="8FAADC"/>
              </a:solidFill>
              <a:ln cmpd="sng">
                <a:solidFill>
                  <a:srgbClr val="5B9BD5"/>
                </a:solidFill>
              </a:ln>
            </c:spPr>
          </c:marker>
          <c:xVal>
            <c:numRef>
              <c:f>'[mrbreakcurve (1).xlsx]Sheet1'!$A$2:$A$12</c:f>
              <c:numCache>
                <c:formatCode>General</c:formatCode>
                <c:ptCount val="11"/>
                <c:pt idx="0">
                  <c:v>0.01</c:v>
                </c:pt>
                <c:pt idx="1">
                  <c:v>10.01</c:v>
                </c:pt>
                <c:pt idx="2">
                  <c:v>20.009999999999998</c:v>
                </c:pt>
                <c:pt idx="3">
                  <c:v>30.009999999999998</c:v>
                </c:pt>
                <c:pt idx="4">
                  <c:v>40.01</c:v>
                </c:pt>
                <c:pt idx="5">
                  <c:v>50.01</c:v>
                </c:pt>
                <c:pt idx="6">
                  <c:v>60.01</c:v>
                </c:pt>
                <c:pt idx="7">
                  <c:v>70.009999999999991</c:v>
                </c:pt>
                <c:pt idx="8">
                  <c:v>80.009999999999991</c:v>
                </c:pt>
                <c:pt idx="9">
                  <c:v>90.009999999999991</c:v>
                </c:pt>
                <c:pt idx="10">
                  <c:v>100.00999999999999</c:v>
                </c:pt>
              </c:numCache>
            </c:numRef>
          </c:xVal>
          <c:yVal>
            <c:numRef>
              <c:f>'[mrbreakcurve (1).xlsx]Sheet1'!$E$2:$E$12</c:f>
              <c:numCache>
                <c:formatCode>General</c:formatCode>
                <c:ptCount val="11"/>
                <c:pt idx="0">
                  <c:v>0.64366666666666672</c:v>
                </c:pt>
                <c:pt idx="1">
                  <c:v>2.911</c:v>
                </c:pt>
                <c:pt idx="2">
                  <c:v>4.0259999999999998</c:v>
                </c:pt>
                <c:pt idx="3">
                  <c:v>4.9023333333333339</c:v>
                </c:pt>
                <c:pt idx="4">
                  <c:v>5.6273333333333335</c:v>
                </c:pt>
                <c:pt idx="5">
                  <c:v>6.1886666666666672</c:v>
                </c:pt>
                <c:pt idx="6">
                  <c:v>6.7936666666666667</c:v>
                </c:pt>
                <c:pt idx="7">
                  <c:v>7.3676666666666675</c:v>
                </c:pt>
                <c:pt idx="8">
                  <c:v>7.8567999999999998</c:v>
                </c:pt>
                <c:pt idx="9">
                  <c:v>8.3049999999999997</c:v>
                </c:pt>
                <c:pt idx="10">
                  <c:v>8.7490000000000006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58-44B6-B16C-7CEA8470F8BF}"/>
            </c:ext>
          </c:extLst>
        </c:ser>
        <c:ser>
          <c:idx val="1"/>
          <c:order val="1"/>
          <c:tx>
            <c:v>Predicted Voltage Output</c:v>
          </c:tx>
          <c:spPr>
            <a:ln w="19050">
              <a:noFill/>
            </a:ln>
          </c:spPr>
          <c:marker>
            <c:spPr>
              <a:solidFill>
                <a:srgbClr val="C00000"/>
              </a:solidFill>
            </c:spPr>
          </c:marker>
          <c:xVal>
            <c:numRef>
              <c:f>'[mrbreakcurve (1).xlsx]Sheet1'!$I$2:$I$12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xVal>
          <c:yVal>
            <c:numRef>
              <c:f>'[mrbreakcurve (1).xlsx]Sheet1'!$K$2:$K$12</c:f>
              <c:numCache>
                <c:formatCode>General</c:formatCode>
                <c:ptCount val="11"/>
                <c:pt idx="0">
                  <c:v>0</c:v>
                </c:pt>
                <c:pt idx="1">
                  <c:v>2.3326360138645392</c:v>
                </c:pt>
                <c:pt idx="2">
                  <c:v>4.0606952751537628</c:v>
                </c:pt>
                <c:pt idx="3">
                  <c:v>5.340873062334607</c:v>
                </c:pt>
                <c:pt idx="4">
                  <c:v>6.2892520927901803</c:v>
                </c:pt>
                <c:pt idx="5">
                  <c:v>6.9918285586641318</c:v>
                </c:pt>
                <c:pt idx="6">
                  <c:v>7.5123100060057206</c:v>
                </c:pt>
                <c:pt idx="7">
                  <c:v>7.897892145723163</c:v>
                </c:pt>
                <c:pt idx="8">
                  <c:v>8.183538420395287</c:v>
                </c:pt>
                <c:pt idx="9">
                  <c:v>8.3951503853422516</c:v>
                </c:pt>
                <c:pt idx="10">
                  <c:v>8.5519163846892248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58-44B6-B16C-7CEA8470F8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3530384"/>
        <c:axId val="713511568"/>
      </c:scatterChart>
      <c:valAx>
        <c:axId val="713530384"/>
        <c:scaling>
          <c:orientation val="minMax"/>
        </c:scaling>
        <c:delete val="0"/>
        <c:axPos val="b"/>
        <c:majorGridlines>
          <c:spPr>
            <a:ln>
              <a:solidFill>
                <a:srgbClr val="D9D9D9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600" b="0" i="0">
                    <a:solidFill>
                      <a:srgbClr val="767171"/>
                    </a:solidFill>
                    <a:latin typeface="+mj-lt"/>
                  </a:defRPr>
                </a:pPr>
                <a:r>
                  <a:rPr lang="en-US" sz="1600" b="0" i="0">
                    <a:solidFill>
                      <a:srgbClr val="767171"/>
                    </a:solidFill>
                    <a:latin typeface="+mj-lt"/>
                  </a:rPr>
                  <a:t>Duty</a:t>
                </a:r>
                <a:r>
                  <a:rPr lang="en-US" sz="1600" b="0" i="0" baseline="0">
                    <a:solidFill>
                      <a:srgbClr val="767171"/>
                    </a:solidFill>
                    <a:latin typeface="+mj-lt"/>
                  </a:rPr>
                  <a:t> Cycle Input (%)</a:t>
                </a:r>
                <a:endParaRPr lang="en-US" sz="1600" b="0" i="0">
                  <a:solidFill>
                    <a:srgbClr val="767171"/>
                  </a:solidFill>
                  <a:latin typeface="+mj-lt"/>
                </a:endParaRPr>
              </a:p>
            </c:rich>
          </c:tx>
          <c:layout>
            <c:manualLayout>
              <c:xMode val="edge"/>
              <c:yMode val="edge"/>
              <c:x val="0.31989054905131581"/>
              <c:y val="0.92153149026976422"/>
            </c:manualLayout>
          </c:layout>
          <c:overlay val="0"/>
        </c:title>
        <c:numFmt formatCode="General" sourceLinked="1"/>
        <c:majorTickMark val="cross"/>
        <c:minorTickMark val="cross"/>
        <c:tickLblPos val="nextTo"/>
        <c:spPr>
          <a:ln w="47625">
            <a:noFill/>
          </a:ln>
        </c:spPr>
        <c:txPr>
          <a:bodyPr/>
          <a:lstStyle/>
          <a:p>
            <a:pPr lvl="0">
              <a:defRPr sz="900" b="0" i="0">
                <a:solidFill>
                  <a:srgbClr val="595959"/>
                </a:solidFill>
              </a:defRPr>
            </a:pPr>
            <a:endParaRPr lang="en-US"/>
          </a:p>
        </c:txPr>
        <c:crossAx val="713511568"/>
        <c:crosses val="autoZero"/>
        <c:crossBetween val="midCat"/>
      </c:valAx>
      <c:valAx>
        <c:axId val="713511568"/>
        <c:scaling>
          <c:orientation val="minMax"/>
        </c:scaling>
        <c:delete val="0"/>
        <c:axPos val="l"/>
        <c:majorGridlines>
          <c:spPr>
            <a:ln>
              <a:solidFill>
                <a:srgbClr val="D9D9D9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600" b="0" i="0">
                    <a:solidFill>
                      <a:srgbClr val="767171"/>
                    </a:solidFill>
                    <a:latin typeface="+mj-lt"/>
                  </a:defRPr>
                </a:pPr>
                <a:r>
                  <a:rPr lang="en-US" sz="1600" b="0" i="0">
                    <a:solidFill>
                      <a:srgbClr val="767171"/>
                    </a:solidFill>
                    <a:latin typeface="+mj-lt"/>
                  </a:rPr>
                  <a:t>Output Voltage</a:t>
                </a:r>
                <a:r>
                  <a:rPr lang="en-US" sz="1600" b="0" i="0" baseline="0">
                    <a:solidFill>
                      <a:srgbClr val="767171"/>
                    </a:solidFill>
                    <a:latin typeface="+mj-lt"/>
                  </a:rPr>
                  <a:t> (V)</a:t>
                </a:r>
                <a:endParaRPr lang="en-US" sz="1600" b="0" i="0">
                  <a:solidFill>
                    <a:srgbClr val="767171"/>
                  </a:solidFill>
                  <a:latin typeface="+mj-lt"/>
                </a:endParaRPr>
              </a:p>
            </c:rich>
          </c:tx>
          <c:layout/>
          <c:overlay val="0"/>
        </c:title>
        <c:numFmt formatCode="General" sourceLinked="1"/>
        <c:majorTickMark val="cross"/>
        <c:minorTickMark val="cross"/>
        <c:tickLblPos val="nextTo"/>
        <c:spPr>
          <a:ln w="47625">
            <a:noFill/>
          </a:ln>
        </c:spPr>
        <c:txPr>
          <a:bodyPr/>
          <a:lstStyle/>
          <a:p>
            <a:pPr lvl="0">
              <a:defRPr sz="900" b="0" i="0">
                <a:solidFill>
                  <a:srgbClr val="595959"/>
                </a:solidFill>
              </a:defRPr>
            </a:pPr>
            <a:endParaRPr lang="en-US"/>
          </a:p>
        </c:txPr>
        <c:crossAx val="713530384"/>
        <c:crosses val="autoZero"/>
        <c:crossBetween val="midCat"/>
      </c:valAx>
      <c:spPr>
        <a:solidFill>
          <a:srgbClr val="FFFFFF"/>
        </a:solidFill>
      </c:spPr>
    </c:plotArea>
    <c:legend>
      <c:legendPos val="r"/>
      <c:layout>
        <c:manualLayout>
          <c:xMode val="edge"/>
          <c:yMode val="edge"/>
          <c:x val="0.80484845675135686"/>
          <c:y val="0.33380927384076986"/>
          <c:w val="0.16203881647643686"/>
          <c:h val="0.32284346272021436"/>
        </c:manualLayout>
      </c:layout>
      <c:overlay val="0"/>
      <c:txPr>
        <a:bodyPr/>
        <a:lstStyle/>
        <a:p>
          <a:pPr>
            <a:defRPr sz="1200" b="0" i="0">
              <a:latin typeface="+mj-lt"/>
            </a:defRPr>
          </a:pPr>
          <a:endParaRPr lang="en-US"/>
        </a:p>
      </c:txPr>
    </c:legend>
    <c:plotVisOnly val="1"/>
    <c:dispBlanksAs val="zero"/>
    <c:showDLblsOverMax val="1"/>
  </c:chart>
  <c:spPr>
    <a:solidFill>
      <a:srgbClr val="FFFFFF"/>
    </a:soli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/>
              <a:t>Average</a:t>
            </a:r>
            <a:r>
              <a:rPr lang="en-US" sz="2400" b="1" baseline="0"/>
              <a:t> Force Requirements</a:t>
            </a:r>
            <a:endParaRPr lang="en-US" sz="2400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Avg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04775">
                <a:solidFill>
                  <a:schemeClr val="accent1"/>
                </a:solidFill>
              </a:ln>
              <a:effectLst/>
            </c:spPr>
          </c:marker>
          <c:trendline>
            <c:spPr>
              <a:ln w="3810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intercept val="9.8796700000000008"/>
            <c:dispRSqr val="1"/>
            <c:dispEq val="1"/>
            <c:trendlineLbl>
              <c:layout>
                <c:manualLayout>
                  <c:x val="3.5230287869620673E-2"/>
                  <c:y val="0.4523272222027250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errBars>
            <c:errDir val="y"/>
            <c:errBarType val="both"/>
            <c:errValType val="cust"/>
            <c:noEndCap val="0"/>
            <c:plus>
              <c:numRef>
                <c:f>Sheet1!$F$4:$F$8</c:f>
                <c:numCache>
                  <c:formatCode>General</c:formatCode>
                  <c:ptCount val="5"/>
                  <c:pt idx="0">
                    <c:v>0.84771273960516125</c:v>
                  </c:pt>
                  <c:pt idx="1">
                    <c:v>0.40051661083599954</c:v>
                  </c:pt>
                  <c:pt idx="2">
                    <c:v>1.0713294959483233</c:v>
                  </c:pt>
                  <c:pt idx="3">
                    <c:v>1.6175045251525257</c:v>
                  </c:pt>
                  <c:pt idx="4">
                    <c:v>0.74999999999999822</c:v>
                  </c:pt>
                </c:numCache>
              </c:numRef>
            </c:plus>
            <c:minus>
              <c:numRef>
                <c:f>Sheet1!$F$4:$F$8</c:f>
                <c:numCache>
                  <c:formatCode>General</c:formatCode>
                  <c:ptCount val="5"/>
                  <c:pt idx="0">
                    <c:v>0.84771273960516125</c:v>
                  </c:pt>
                  <c:pt idx="1">
                    <c:v>0.40051661083599954</c:v>
                  </c:pt>
                  <c:pt idx="2">
                    <c:v>1.0713294959483233</c:v>
                  </c:pt>
                  <c:pt idx="3">
                    <c:v>1.6175045251525257</c:v>
                  </c:pt>
                  <c:pt idx="4">
                    <c:v>0.74999999999999822</c:v>
                  </c:pt>
                </c:numCache>
              </c:numRef>
            </c:minus>
            <c:spPr>
              <a:noFill/>
              <a:ln w="381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Sheet1!$A$4:$A$8</c:f>
              <c:numCache>
                <c:formatCode>General</c:formatCode>
                <c:ptCount val="5"/>
                <c:pt idx="0">
                  <c:v>0</c:v>
                </c:pt>
                <c:pt idx="1">
                  <c:v>25</c:v>
                </c:pt>
                <c:pt idx="2">
                  <c:v>50</c:v>
                </c:pt>
                <c:pt idx="3">
                  <c:v>75</c:v>
                </c:pt>
                <c:pt idx="4">
                  <c:v>100</c:v>
                </c:pt>
              </c:numCache>
            </c:numRef>
          </c:xVal>
          <c:yVal>
            <c:numRef>
              <c:f>Sheet1!$E$4:$E$8</c:f>
              <c:numCache>
                <c:formatCode>General</c:formatCode>
                <c:ptCount val="5"/>
                <c:pt idx="0">
                  <c:v>9.879666666666667</c:v>
                </c:pt>
                <c:pt idx="1">
                  <c:v>13.860666666666669</c:v>
                </c:pt>
                <c:pt idx="2">
                  <c:v>14.854333333333335</c:v>
                </c:pt>
                <c:pt idx="3">
                  <c:v>13.860666666666667</c:v>
                </c:pt>
                <c:pt idx="4">
                  <c:v>19.060000000000002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2CB-4BDB-9C51-7DCB6DDA2F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346456"/>
        <c:axId val="485344496"/>
      </c:scatterChart>
      <c:valAx>
        <c:axId val="485346456"/>
        <c:scaling>
          <c:orientation val="minMax"/>
          <c:max val="10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% of Duty Cycle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5344496"/>
        <c:crosses val="autoZero"/>
        <c:crossBetween val="midCat"/>
      </c:valAx>
      <c:valAx>
        <c:axId val="48534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Force Required to Move (N)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53464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64648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40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28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3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6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5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 userDrawn="1"/>
        </p:nvCxnSpPr>
        <p:spPr>
          <a:xfrm flipH="1">
            <a:off x="10336076" y="6422875"/>
            <a:ext cx="1855924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0" y="6422875"/>
            <a:ext cx="10336076" cy="661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189822" y="365125"/>
            <a:ext cx="10163977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239826" y="6124805"/>
            <a:ext cx="8096250" cy="609360"/>
            <a:chOff x="1533524" y="5974797"/>
            <a:chExt cx="8096250" cy="609360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1533524" y="6039645"/>
              <a:ext cx="895350" cy="544512"/>
              <a:chOff x="1533524" y="6039645"/>
              <a:chExt cx="895350" cy="544512"/>
            </a:xfrm>
          </p:grpSpPr>
          <p:sp>
            <p:nvSpPr>
              <p:cNvPr id="34" name="Flowchart: Preparation 33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>
                <a:off x="1574005" y="6080246"/>
                <a:ext cx="80486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The Problem</a:t>
                </a:r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>
            <a:xfrm>
              <a:off x="3333749" y="6023433"/>
              <a:ext cx="895350" cy="544512"/>
              <a:chOff x="1533524" y="6039645"/>
              <a:chExt cx="895350" cy="544512"/>
            </a:xfrm>
          </p:grpSpPr>
          <p:sp>
            <p:nvSpPr>
              <p:cNvPr id="32" name="Flowchart: Preparation 31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Our Vision</a:t>
                </a:r>
              </a:p>
            </p:txBody>
          </p:sp>
        </p:grpSp>
        <p:grpSp>
          <p:nvGrpSpPr>
            <p:cNvPr id="18" name="Group 17"/>
            <p:cNvGrpSpPr/>
            <p:nvPr userDrawn="1"/>
          </p:nvGrpSpPr>
          <p:grpSpPr>
            <a:xfrm>
              <a:off x="5133974" y="6007221"/>
              <a:ext cx="895350" cy="544512"/>
              <a:chOff x="1533524" y="6039645"/>
              <a:chExt cx="895350" cy="544512"/>
            </a:xfrm>
          </p:grpSpPr>
          <p:sp>
            <p:nvSpPr>
              <p:cNvPr id="30" name="Flowchart: Preparation 29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Our Solution</a:t>
                </a:r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>
            <a:xfrm>
              <a:off x="6934199" y="5991009"/>
              <a:ext cx="895350" cy="544512"/>
              <a:chOff x="1533524" y="6039645"/>
              <a:chExt cx="895350" cy="544512"/>
            </a:xfrm>
          </p:grpSpPr>
          <p:sp>
            <p:nvSpPr>
              <p:cNvPr id="28" name="Flowchart: Preparation 27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Meeting the Need</a:t>
                </a:r>
              </a:p>
            </p:txBody>
          </p:sp>
        </p:grpSp>
        <p:grpSp>
          <p:nvGrpSpPr>
            <p:cNvPr id="20" name="Group 19"/>
            <p:cNvGrpSpPr/>
            <p:nvPr userDrawn="1"/>
          </p:nvGrpSpPr>
          <p:grpSpPr>
            <a:xfrm>
              <a:off x="8734424" y="5974797"/>
              <a:ext cx="895350" cy="544512"/>
              <a:chOff x="1533524" y="6039645"/>
              <a:chExt cx="895350" cy="544512"/>
            </a:xfrm>
          </p:grpSpPr>
          <p:sp>
            <p:nvSpPr>
              <p:cNvPr id="21" name="Flowchart: Preparation 20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1574004" y="6080246"/>
                <a:ext cx="854869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Future</a:t>
                </a:r>
                <a:r>
                  <a:rPr lang="en-US" sz="1050" b="1" baseline="0" dirty="0">
                    <a:solidFill>
                      <a:schemeClr val="bg1"/>
                    </a:solidFill>
                  </a:rPr>
                  <a:t> Directions</a:t>
                </a:r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r="63544" b="46420"/>
          <a:stretch/>
        </p:blipFill>
        <p:spPr>
          <a:xfrm>
            <a:off x="2280306" y="5773803"/>
            <a:ext cx="937731" cy="5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3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/>
          <p:nvPr userDrawn="1"/>
        </p:nvCxnSpPr>
        <p:spPr>
          <a:xfrm flipH="1">
            <a:off x="10336076" y="6432663"/>
            <a:ext cx="1855924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0" y="6422875"/>
            <a:ext cx="10336076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211855" y="365125"/>
            <a:ext cx="10141944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239826" y="6126629"/>
            <a:ext cx="8096250" cy="609360"/>
            <a:chOff x="1533524" y="5974797"/>
            <a:chExt cx="8096250" cy="609360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1533524" y="6039645"/>
              <a:ext cx="895350" cy="544512"/>
              <a:chOff x="1533524" y="6039645"/>
              <a:chExt cx="895350" cy="544512"/>
            </a:xfrm>
          </p:grpSpPr>
          <p:sp>
            <p:nvSpPr>
              <p:cNvPr id="34" name="Flowchart: Preparation 33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>
                <a:off x="1574005" y="6080246"/>
                <a:ext cx="80486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The Problem</a:t>
                </a:r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>
            <a:xfrm>
              <a:off x="3333749" y="6023433"/>
              <a:ext cx="895350" cy="544512"/>
              <a:chOff x="1533524" y="6039645"/>
              <a:chExt cx="895350" cy="544512"/>
            </a:xfrm>
          </p:grpSpPr>
          <p:sp>
            <p:nvSpPr>
              <p:cNvPr id="32" name="Flowchart: Preparation 31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Our Vision</a:t>
                </a:r>
              </a:p>
            </p:txBody>
          </p:sp>
        </p:grpSp>
        <p:grpSp>
          <p:nvGrpSpPr>
            <p:cNvPr id="18" name="Group 17"/>
            <p:cNvGrpSpPr/>
            <p:nvPr userDrawn="1"/>
          </p:nvGrpSpPr>
          <p:grpSpPr>
            <a:xfrm>
              <a:off x="5133974" y="6007221"/>
              <a:ext cx="895350" cy="544512"/>
              <a:chOff x="1533524" y="6039645"/>
              <a:chExt cx="895350" cy="544512"/>
            </a:xfrm>
          </p:grpSpPr>
          <p:sp>
            <p:nvSpPr>
              <p:cNvPr id="30" name="Flowchart: Preparation 29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Our Solution</a:t>
                </a:r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>
            <a:xfrm>
              <a:off x="6934199" y="5991009"/>
              <a:ext cx="895350" cy="544512"/>
              <a:chOff x="1533524" y="6039645"/>
              <a:chExt cx="895350" cy="544512"/>
            </a:xfrm>
          </p:grpSpPr>
          <p:sp>
            <p:nvSpPr>
              <p:cNvPr id="28" name="Flowchart: Preparation 27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Meeting the Need</a:t>
                </a:r>
              </a:p>
            </p:txBody>
          </p:sp>
        </p:grpSp>
        <p:grpSp>
          <p:nvGrpSpPr>
            <p:cNvPr id="20" name="Group 19"/>
            <p:cNvGrpSpPr/>
            <p:nvPr userDrawn="1"/>
          </p:nvGrpSpPr>
          <p:grpSpPr>
            <a:xfrm>
              <a:off x="8734424" y="5974797"/>
              <a:ext cx="895350" cy="544512"/>
              <a:chOff x="1533524" y="6039645"/>
              <a:chExt cx="895350" cy="544512"/>
            </a:xfrm>
          </p:grpSpPr>
          <p:sp>
            <p:nvSpPr>
              <p:cNvPr id="21" name="Flowchart: Preparation 20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1574004" y="6080246"/>
                <a:ext cx="854869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Future</a:t>
                </a:r>
                <a:r>
                  <a:rPr lang="en-US" sz="1050" b="1" baseline="0" dirty="0">
                    <a:solidFill>
                      <a:schemeClr val="bg1"/>
                    </a:solidFill>
                  </a:rPr>
                  <a:t> Directions</a:t>
                </a:r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/>
          <a:srcRect l="32393" r="40971"/>
          <a:stretch/>
        </p:blipFill>
        <p:spPr>
          <a:xfrm>
            <a:off x="4206936" y="5393701"/>
            <a:ext cx="644440" cy="8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8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 userDrawn="1"/>
        </p:nvCxnSpPr>
        <p:spPr>
          <a:xfrm flipH="1">
            <a:off x="11472838" y="6429485"/>
            <a:ext cx="719162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flipH="1">
            <a:off x="0" y="6422875"/>
            <a:ext cx="11596914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/>
          <a:srcRect l="32393" r="40971"/>
          <a:stretch/>
        </p:blipFill>
        <p:spPr>
          <a:xfrm>
            <a:off x="6014807" y="5356018"/>
            <a:ext cx="644440" cy="887470"/>
          </a:xfrm>
          <a:prstGeom prst="rect">
            <a:avLst/>
          </a:prstGeom>
        </p:spPr>
      </p:pic>
      <p:grpSp>
        <p:nvGrpSpPr>
          <p:cNvPr id="53" name="Group 52"/>
          <p:cNvGrpSpPr/>
          <p:nvPr userDrawn="1"/>
        </p:nvGrpSpPr>
        <p:grpSpPr>
          <a:xfrm>
            <a:off x="2239826" y="6126629"/>
            <a:ext cx="8096250" cy="609360"/>
            <a:chOff x="1533524" y="5974797"/>
            <a:chExt cx="8096250" cy="609360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1533524" y="6039645"/>
              <a:ext cx="895350" cy="544512"/>
              <a:chOff x="1533524" y="6039645"/>
              <a:chExt cx="895350" cy="544512"/>
            </a:xfrm>
          </p:grpSpPr>
          <p:sp>
            <p:nvSpPr>
              <p:cNvPr id="67" name="Flowchart: Preparation 66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 userDrawn="1"/>
            </p:nvSpPr>
            <p:spPr>
              <a:xfrm>
                <a:off x="1574005" y="6080246"/>
                <a:ext cx="80486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The Problem</a:t>
                </a:r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3333749" y="6023433"/>
              <a:ext cx="895350" cy="544512"/>
              <a:chOff x="1533524" y="6039645"/>
              <a:chExt cx="895350" cy="544512"/>
            </a:xfrm>
          </p:grpSpPr>
          <p:sp>
            <p:nvSpPr>
              <p:cNvPr id="65" name="Flowchart: Preparation 64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Our Vision</a:t>
                </a:r>
              </a:p>
            </p:txBody>
          </p:sp>
        </p:grpSp>
        <p:grpSp>
          <p:nvGrpSpPr>
            <p:cNvPr id="56" name="Group 55"/>
            <p:cNvGrpSpPr/>
            <p:nvPr userDrawn="1"/>
          </p:nvGrpSpPr>
          <p:grpSpPr>
            <a:xfrm>
              <a:off x="5133974" y="6007221"/>
              <a:ext cx="895350" cy="544512"/>
              <a:chOff x="1533524" y="6039645"/>
              <a:chExt cx="895350" cy="544512"/>
            </a:xfrm>
          </p:grpSpPr>
          <p:sp>
            <p:nvSpPr>
              <p:cNvPr id="63" name="Flowchart: Preparation 62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Our Solution</a:t>
                </a:r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6934199" y="5991009"/>
              <a:ext cx="895350" cy="544512"/>
              <a:chOff x="1533524" y="6039645"/>
              <a:chExt cx="895350" cy="544512"/>
            </a:xfrm>
          </p:grpSpPr>
          <p:sp>
            <p:nvSpPr>
              <p:cNvPr id="61" name="Flowchart: Preparation 60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Meeting the Need</a:t>
                </a:r>
              </a:p>
            </p:txBody>
          </p:sp>
        </p:grpSp>
        <p:grpSp>
          <p:nvGrpSpPr>
            <p:cNvPr id="58" name="Group 57"/>
            <p:cNvGrpSpPr/>
            <p:nvPr userDrawn="1"/>
          </p:nvGrpSpPr>
          <p:grpSpPr>
            <a:xfrm>
              <a:off x="8734424" y="5974797"/>
              <a:ext cx="895350" cy="544512"/>
              <a:chOff x="1533524" y="6039645"/>
              <a:chExt cx="895350" cy="544512"/>
            </a:xfrm>
          </p:grpSpPr>
          <p:sp>
            <p:nvSpPr>
              <p:cNvPr id="59" name="Flowchart: Preparation 58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 userDrawn="1"/>
            </p:nvSpPr>
            <p:spPr>
              <a:xfrm>
                <a:off x="1574004" y="6080246"/>
                <a:ext cx="854869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Future</a:t>
                </a:r>
                <a:r>
                  <a:rPr lang="en-US" sz="1050" b="1" baseline="0" dirty="0">
                    <a:solidFill>
                      <a:schemeClr val="bg1"/>
                    </a:solidFill>
                  </a:rPr>
                  <a:t> Directions</a:t>
                </a:r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096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 userDrawn="1"/>
        </p:nvCxnSpPr>
        <p:spPr>
          <a:xfrm flipH="1">
            <a:off x="11472838" y="6429485"/>
            <a:ext cx="719162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-374479" y="6429485"/>
            <a:ext cx="11847317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/>
          <a:srcRect l="32393" r="40971"/>
          <a:stretch/>
        </p:blipFill>
        <p:spPr>
          <a:xfrm>
            <a:off x="7761193" y="5311942"/>
            <a:ext cx="644440" cy="887470"/>
          </a:xfrm>
          <a:prstGeom prst="rect">
            <a:avLst/>
          </a:prstGeom>
        </p:spPr>
      </p:pic>
      <p:grpSp>
        <p:nvGrpSpPr>
          <p:cNvPr id="45" name="Group 44"/>
          <p:cNvGrpSpPr/>
          <p:nvPr userDrawn="1"/>
        </p:nvGrpSpPr>
        <p:grpSpPr>
          <a:xfrm>
            <a:off x="2239826" y="6126629"/>
            <a:ext cx="8096250" cy="609360"/>
            <a:chOff x="1533524" y="5974797"/>
            <a:chExt cx="8096250" cy="609360"/>
          </a:xfrm>
        </p:grpSpPr>
        <p:grpSp>
          <p:nvGrpSpPr>
            <p:cNvPr id="46" name="Group 45"/>
            <p:cNvGrpSpPr/>
            <p:nvPr userDrawn="1"/>
          </p:nvGrpSpPr>
          <p:grpSpPr>
            <a:xfrm>
              <a:off x="1533524" y="6039645"/>
              <a:ext cx="895350" cy="544512"/>
              <a:chOff x="1533524" y="6039645"/>
              <a:chExt cx="895350" cy="544512"/>
            </a:xfrm>
          </p:grpSpPr>
          <p:sp>
            <p:nvSpPr>
              <p:cNvPr id="59" name="Flowchart: Preparation 58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 userDrawn="1"/>
            </p:nvSpPr>
            <p:spPr>
              <a:xfrm>
                <a:off x="1574005" y="6080246"/>
                <a:ext cx="80486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The Problem</a:t>
                </a:r>
              </a:p>
            </p:txBody>
          </p:sp>
        </p:grpSp>
        <p:grpSp>
          <p:nvGrpSpPr>
            <p:cNvPr id="47" name="Group 46"/>
            <p:cNvGrpSpPr/>
            <p:nvPr userDrawn="1"/>
          </p:nvGrpSpPr>
          <p:grpSpPr>
            <a:xfrm>
              <a:off x="3333749" y="6023433"/>
              <a:ext cx="895350" cy="544512"/>
              <a:chOff x="1533524" y="6039645"/>
              <a:chExt cx="895350" cy="544512"/>
            </a:xfrm>
          </p:grpSpPr>
          <p:sp>
            <p:nvSpPr>
              <p:cNvPr id="57" name="Flowchart: Preparation 56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Our Vision</a:t>
                </a:r>
              </a:p>
            </p:txBody>
          </p:sp>
        </p:grpSp>
        <p:grpSp>
          <p:nvGrpSpPr>
            <p:cNvPr id="48" name="Group 47"/>
            <p:cNvGrpSpPr/>
            <p:nvPr userDrawn="1"/>
          </p:nvGrpSpPr>
          <p:grpSpPr>
            <a:xfrm>
              <a:off x="5133974" y="6007221"/>
              <a:ext cx="895350" cy="544512"/>
              <a:chOff x="1533524" y="6039645"/>
              <a:chExt cx="895350" cy="544512"/>
            </a:xfrm>
          </p:grpSpPr>
          <p:sp>
            <p:nvSpPr>
              <p:cNvPr id="55" name="Flowchart: Preparation 54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Our Solution</a:t>
                </a:r>
              </a:p>
            </p:txBody>
          </p:sp>
        </p:grpSp>
        <p:grpSp>
          <p:nvGrpSpPr>
            <p:cNvPr id="49" name="Group 48"/>
            <p:cNvGrpSpPr/>
            <p:nvPr userDrawn="1"/>
          </p:nvGrpSpPr>
          <p:grpSpPr>
            <a:xfrm>
              <a:off x="6934199" y="5991009"/>
              <a:ext cx="895350" cy="544512"/>
              <a:chOff x="1533524" y="6039645"/>
              <a:chExt cx="895350" cy="544512"/>
            </a:xfrm>
          </p:grpSpPr>
          <p:sp>
            <p:nvSpPr>
              <p:cNvPr id="53" name="Flowchart: Preparation 52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Meeting the Need</a:t>
                </a:r>
              </a:p>
            </p:txBody>
          </p:sp>
        </p:grpSp>
        <p:grpSp>
          <p:nvGrpSpPr>
            <p:cNvPr id="50" name="Group 49"/>
            <p:cNvGrpSpPr/>
            <p:nvPr userDrawn="1"/>
          </p:nvGrpSpPr>
          <p:grpSpPr>
            <a:xfrm>
              <a:off x="8734424" y="5974797"/>
              <a:ext cx="895350" cy="544512"/>
              <a:chOff x="1533524" y="6039645"/>
              <a:chExt cx="895350" cy="544512"/>
            </a:xfrm>
          </p:grpSpPr>
          <p:sp>
            <p:nvSpPr>
              <p:cNvPr id="51" name="Flowchart: Preparation 50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 userDrawn="1"/>
            </p:nvSpPr>
            <p:spPr>
              <a:xfrm>
                <a:off x="1574004" y="6080246"/>
                <a:ext cx="854869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Future</a:t>
                </a:r>
                <a:r>
                  <a:rPr lang="en-US" sz="1050" b="1" baseline="0" dirty="0">
                    <a:solidFill>
                      <a:schemeClr val="bg1"/>
                    </a:solidFill>
                  </a:rPr>
                  <a:t> Directions</a:t>
                </a:r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037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/>
          <p:nvPr userDrawn="1"/>
        </p:nvCxnSpPr>
        <p:spPr>
          <a:xfrm flipH="1">
            <a:off x="11472838" y="6429485"/>
            <a:ext cx="719162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 flipH="1">
            <a:off x="-374479" y="6429485"/>
            <a:ext cx="11847317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2"/>
          <a:srcRect l="66253" r="9819" b="21189"/>
          <a:stretch/>
        </p:blipFill>
        <p:spPr>
          <a:xfrm>
            <a:off x="9595292" y="5379470"/>
            <a:ext cx="586217" cy="708256"/>
          </a:xfrm>
          <a:prstGeom prst="rect">
            <a:avLst/>
          </a:prstGeom>
        </p:spPr>
      </p:pic>
      <p:grpSp>
        <p:nvGrpSpPr>
          <p:cNvPr id="47" name="Group 46"/>
          <p:cNvGrpSpPr/>
          <p:nvPr userDrawn="1"/>
        </p:nvGrpSpPr>
        <p:grpSpPr>
          <a:xfrm>
            <a:off x="2239826" y="6126629"/>
            <a:ext cx="8096250" cy="609360"/>
            <a:chOff x="1533524" y="5974797"/>
            <a:chExt cx="8096250" cy="609360"/>
          </a:xfrm>
        </p:grpSpPr>
        <p:grpSp>
          <p:nvGrpSpPr>
            <p:cNvPr id="48" name="Group 47"/>
            <p:cNvGrpSpPr/>
            <p:nvPr userDrawn="1"/>
          </p:nvGrpSpPr>
          <p:grpSpPr>
            <a:xfrm>
              <a:off x="1533524" y="6039645"/>
              <a:ext cx="895350" cy="544512"/>
              <a:chOff x="1533524" y="6039645"/>
              <a:chExt cx="895350" cy="544512"/>
            </a:xfrm>
          </p:grpSpPr>
          <p:sp>
            <p:nvSpPr>
              <p:cNvPr id="61" name="Flowchart: Preparation 60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 userDrawn="1"/>
            </p:nvSpPr>
            <p:spPr>
              <a:xfrm>
                <a:off x="1574005" y="6080246"/>
                <a:ext cx="804862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The Problem</a:t>
                </a:r>
              </a:p>
            </p:txBody>
          </p:sp>
        </p:grpSp>
        <p:grpSp>
          <p:nvGrpSpPr>
            <p:cNvPr id="49" name="Group 48"/>
            <p:cNvGrpSpPr/>
            <p:nvPr userDrawn="1"/>
          </p:nvGrpSpPr>
          <p:grpSpPr>
            <a:xfrm>
              <a:off x="3333749" y="6023433"/>
              <a:ext cx="895350" cy="544512"/>
              <a:chOff x="1533524" y="6039645"/>
              <a:chExt cx="895350" cy="544512"/>
            </a:xfrm>
          </p:grpSpPr>
          <p:sp>
            <p:nvSpPr>
              <p:cNvPr id="59" name="Flowchart: Preparation 58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Our Vision</a:t>
                </a:r>
              </a:p>
            </p:txBody>
          </p:sp>
        </p:grpSp>
        <p:grpSp>
          <p:nvGrpSpPr>
            <p:cNvPr id="50" name="Group 49"/>
            <p:cNvGrpSpPr/>
            <p:nvPr userDrawn="1"/>
          </p:nvGrpSpPr>
          <p:grpSpPr>
            <a:xfrm>
              <a:off x="5133974" y="6007221"/>
              <a:ext cx="895350" cy="544512"/>
              <a:chOff x="1533524" y="6039645"/>
              <a:chExt cx="895350" cy="544512"/>
            </a:xfrm>
          </p:grpSpPr>
          <p:sp>
            <p:nvSpPr>
              <p:cNvPr id="57" name="Flowchart: Preparation 56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Our Solution</a:t>
                </a:r>
              </a:p>
            </p:txBody>
          </p:sp>
        </p:grpSp>
        <p:grpSp>
          <p:nvGrpSpPr>
            <p:cNvPr id="51" name="Group 50"/>
            <p:cNvGrpSpPr/>
            <p:nvPr userDrawn="1"/>
          </p:nvGrpSpPr>
          <p:grpSpPr>
            <a:xfrm>
              <a:off x="6934199" y="5991009"/>
              <a:ext cx="895350" cy="544512"/>
              <a:chOff x="1533524" y="6039645"/>
              <a:chExt cx="895350" cy="544512"/>
            </a:xfrm>
          </p:grpSpPr>
          <p:sp>
            <p:nvSpPr>
              <p:cNvPr id="55" name="Flowchart: Preparation 54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 userDrawn="1"/>
            </p:nvSpPr>
            <p:spPr>
              <a:xfrm>
                <a:off x="1574005" y="6080246"/>
                <a:ext cx="804862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Meeting the Need</a:t>
                </a:r>
              </a:p>
            </p:txBody>
          </p:sp>
        </p:grpSp>
        <p:grpSp>
          <p:nvGrpSpPr>
            <p:cNvPr id="52" name="Group 51"/>
            <p:cNvGrpSpPr/>
            <p:nvPr userDrawn="1"/>
          </p:nvGrpSpPr>
          <p:grpSpPr>
            <a:xfrm>
              <a:off x="8734424" y="5974797"/>
              <a:ext cx="895350" cy="544512"/>
              <a:chOff x="1533524" y="6039645"/>
              <a:chExt cx="895350" cy="544512"/>
            </a:xfrm>
          </p:grpSpPr>
          <p:sp>
            <p:nvSpPr>
              <p:cNvPr id="53" name="Flowchart: Preparation 52"/>
              <p:cNvSpPr/>
              <p:nvPr userDrawn="1"/>
            </p:nvSpPr>
            <p:spPr>
              <a:xfrm>
                <a:off x="1533524" y="6039645"/>
                <a:ext cx="895350" cy="544512"/>
              </a:xfrm>
              <a:prstGeom prst="flowChartPreparation">
                <a:avLst/>
              </a:prstGeom>
              <a:solidFill>
                <a:srgbClr val="767171"/>
              </a:solidFill>
              <a:ln w="38100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 userDrawn="1"/>
            </p:nvSpPr>
            <p:spPr>
              <a:xfrm>
                <a:off x="1574004" y="6080246"/>
                <a:ext cx="854869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</a:rPr>
                  <a:t>Future</a:t>
                </a:r>
                <a:r>
                  <a:rPr lang="en-US" sz="1050" b="1" baseline="0" dirty="0">
                    <a:solidFill>
                      <a:schemeClr val="bg1"/>
                    </a:solidFill>
                  </a:rPr>
                  <a:t> Directions</a:t>
                </a:r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3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-512450" y="4130075"/>
            <a:ext cx="3772800" cy="3162575"/>
            <a:chOff x="-512450" y="4130075"/>
            <a:chExt cx="3772800" cy="3162575"/>
          </a:xfrm>
        </p:grpSpPr>
        <p:sp>
          <p:nvSpPr>
            <p:cNvPr id="8" name="Shape 213"/>
            <p:cNvSpPr/>
            <p:nvPr/>
          </p:nvSpPr>
          <p:spPr>
            <a:xfrm>
              <a:off x="386800" y="5919925"/>
              <a:ext cx="938075" cy="83790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214"/>
            <p:cNvSpPr/>
            <p:nvPr/>
          </p:nvSpPr>
          <p:spPr>
            <a:xfrm>
              <a:off x="-448700" y="5424575"/>
              <a:ext cx="938075" cy="83790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215"/>
            <p:cNvSpPr/>
            <p:nvPr/>
          </p:nvSpPr>
          <p:spPr>
            <a:xfrm>
              <a:off x="451762" y="5099325"/>
              <a:ext cx="808125" cy="68305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216"/>
            <p:cNvSpPr/>
            <p:nvPr/>
          </p:nvSpPr>
          <p:spPr>
            <a:xfrm>
              <a:off x="1324850" y="5568562"/>
              <a:ext cx="808125" cy="730425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217"/>
            <p:cNvSpPr/>
            <p:nvPr/>
          </p:nvSpPr>
          <p:spPr>
            <a:xfrm>
              <a:off x="1271100" y="6454750"/>
              <a:ext cx="938075" cy="83790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18"/>
            <p:cNvSpPr/>
            <p:nvPr/>
          </p:nvSpPr>
          <p:spPr>
            <a:xfrm>
              <a:off x="-512450" y="6349800"/>
              <a:ext cx="938075" cy="83790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19"/>
            <p:cNvSpPr/>
            <p:nvPr/>
          </p:nvSpPr>
          <p:spPr>
            <a:xfrm>
              <a:off x="-55500" y="4745275"/>
              <a:ext cx="579250" cy="51405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220"/>
            <p:cNvSpPr/>
            <p:nvPr/>
          </p:nvSpPr>
          <p:spPr>
            <a:xfrm>
              <a:off x="566200" y="4447725"/>
              <a:ext cx="579250" cy="51405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221"/>
            <p:cNvSpPr/>
            <p:nvPr/>
          </p:nvSpPr>
          <p:spPr>
            <a:xfrm>
              <a:off x="2209175" y="6273600"/>
              <a:ext cx="579250" cy="51405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222"/>
            <p:cNvSpPr/>
            <p:nvPr/>
          </p:nvSpPr>
          <p:spPr>
            <a:xfrm>
              <a:off x="2395950" y="5843737"/>
              <a:ext cx="205700" cy="18010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223"/>
            <p:cNvSpPr/>
            <p:nvPr/>
          </p:nvSpPr>
          <p:spPr>
            <a:xfrm>
              <a:off x="3054650" y="6440575"/>
              <a:ext cx="205700" cy="18010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224"/>
            <p:cNvSpPr/>
            <p:nvPr/>
          </p:nvSpPr>
          <p:spPr>
            <a:xfrm>
              <a:off x="131275" y="4447725"/>
              <a:ext cx="205700" cy="18010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25"/>
            <p:cNvSpPr/>
            <p:nvPr/>
          </p:nvSpPr>
          <p:spPr>
            <a:xfrm>
              <a:off x="807612" y="4130075"/>
              <a:ext cx="205700" cy="180100"/>
            </a:xfrm>
            <a:prstGeom prst="flowChartPreparation">
              <a:avLst/>
            </a:prstGeom>
            <a:solidFill>
              <a:srgbClr val="8FAA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20140" y="365125"/>
            <a:ext cx="1023365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719296"/>
            <a:ext cx="1120140" cy="617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48" r:id="rId6"/>
    <p:sldLayoutId id="2147483650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wmv"/><Relationship Id="rId7" Type="http://schemas.openxmlformats.org/officeDocument/2006/relationships/image" Target="../media/image15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wmv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Relationship Id="rId9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Relationship Id="rId9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Relationship Id="rId9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26.png"/><Relationship Id="rId5" Type="http://schemas.openxmlformats.org/officeDocument/2006/relationships/image" Target="../media/image23.JP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9.xml"/><Relationship Id="rId7" Type="http://schemas.openxmlformats.org/officeDocument/2006/relationships/slide" Target="slide33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32.xml"/><Relationship Id="rId5" Type="http://schemas.openxmlformats.org/officeDocument/2006/relationships/slide" Target="slide31.xml"/><Relationship Id="rId10" Type="http://schemas.openxmlformats.org/officeDocument/2006/relationships/slide" Target="slide26.xml"/><Relationship Id="rId4" Type="http://schemas.openxmlformats.org/officeDocument/2006/relationships/slide" Target="slide30.xml"/><Relationship Id="rId9" Type="http://schemas.openxmlformats.org/officeDocument/2006/relationships/slide" Target="slide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Relationship Id="rId6" Type="http://schemas.openxmlformats.org/officeDocument/2006/relationships/slide" Target="slide26.xml"/><Relationship Id="rId5" Type="http://schemas.openxmlformats.org/officeDocument/2006/relationships/image" Target="../media/image42.pn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slide" Target="slide26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slide" Target="slide30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0.xml"/><Relationship Id="rId6" Type="http://schemas.openxmlformats.org/officeDocument/2006/relationships/slide" Target="slide26.xml"/><Relationship Id="rId5" Type="http://schemas.openxmlformats.org/officeDocument/2006/relationships/image" Target="../media/image42.png"/><Relationship Id="rId4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Relationship Id="rId5" Type="http://schemas.openxmlformats.org/officeDocument/2006/relationships/slide" Target="slide26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26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1547030" y="3847697"/>
            <a:ext cx="9144000" cy="16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Utsaah" panose="020B0604020202020204" pitchFamily="34" charset="0"/>
                <a:cs typeface="Utsaah" panose="020B0604020202020204" pitchFamily="34" charset="0"/>
              </a:rPr>
              <a:t>Bioengineering Senior Design | Spring 2017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Utsaah" panose="020B0604020202020204" pitchFamily="34" charset="0"/>
                <a:cs typeface="Utsaah" panose="020B0604020202020204" pitchFamily="34" charset="0"/>
              </a:rPr>
              <a:t>Aras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Utsaah" panose="020B0604020202020204" pitchFamily="34" charset="0"/>
                <a:cs typeface="Utsaah" panose="020B0604020202020204" pitchFamily="34" charset="0"/>
              </a:rPr>
              <a:t>Fanuscu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Utsaah" panose="020B0604020202020204" pitchFamily="34" charset="0"/>
                <a:cs typeface="Utsaah" panose="020B0604020202020204" pitchFamily="34" charset="0"/>
              </a:rPr>
              <a:t>, Andrea Frank, David Hernandez, Angel Xiao</a:t>
            </a:r>
            <a:endParaRPr dirty="0">
              <a:solidFill>
                <a:schemeClr val="bg2">
                  <a:lumMod val="75000"/>
                </a:schemeClr>
              </a:solidFill>
              <a:latin typeface="Utsaah" panose="020B0604020202020204" pitchFamily="34" charset="0"/>
              <a:cs typeface="Utsaah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702" y="2497422"/>
            <a:ext cx="8126655" cy="13502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78" y="3602461"/>
            <a:ext cx="7367516" cy="14496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77278" y="2975421"/>
            <a:ext cx="1739900" cy="988060"/>
            <a:chOff x="0" y="0"/>
            <a:chExt cx="1739908" cy="988061"/>
          </a:xfrm>
        </p:grpSpPr>
        <p:sp>
          <p:nvSpPr>
            <p:cNvPr id="5" name="Block Arc 1"/>
            <p:cNvSpPr/>
            <p:nvPr/>
          </p:nvSpPr>
          <p:spPr>
            <a:xfrm rot="10800000">
              <a:off x="3558" y="0"/>
              <a:ext cx="1717041" cy="988061"/>
            </a:xfrm>
            <a:custGeom>
              <a:avLst/>
              <a:gdLst>
                <a:gd name="connsiteX0" fmla="*/ 0 w 1941195"/>
                <a:gd name="connsiteY0" fmla="*/ 842328 h 1684655"/>
                <a:gd name="connsiteX1" fmla="*/ 970598 w 1941195"/>
                <a:gd name="connsiteY1" fmla="*/ 0 h 1684655"/>
                <a:gd name="connsiteX2" fmla="*/ 1941196 w 1941195"/>
                <a:gd name="connsiteY2" fmla="*/ 842328 h 1684655"/>
                <a:gd name="connsiteX3" fmla="*/ 1520031 w 1941195"/>
                <a:gd name="connsiteY3" fmla="*/ 842328 h 1684655"/>
                <a:gd name="connsiteX4" fmla="*/ 970597 w 1941195"/>
                <a:gd name="connsiteY4" fmla="*/ 421164 h 1684655"/>
                <a:gd name="connsiteX5" fmla="*/ 421163 w 1941195"/>
                <a:gd name="connsiteY5" fmla="*/ 842328 h 1684655"/>
                <a:gd name="connsiteX6" fmla="*/ 0 w 1941195"/>
                <a:gd name="connsiteY6" fmla="*/ 842328 h 1684655"/>
                <a:gd name="connsiteX0" fmla="*/ 0 w 1941196"/>
                <a:gd name="connsiteY0" fmla="*/ 842328 h 842328"/>
                <a:gd name="connsiteX1" fmla="*/ 970598 w 1941196"/>
                <a:gd name="connsiteY1" fmla="*/ 0 h 842328"/>
                <a:gd name="connsiteX2" fmla="*/ 1941196 w 1941196"/>
                <a:gd name="connsiteY2" fmla="*/ 842328 h 842328"/>
                <a:gd name="connsiteX3" fmla="*/ 1520031 w 1941196"/>
                <a:gd name="connsiteY3" fmla="*/ 842328 h 842328"/>
                <a:gd name="connsiteX4" fmla="*/ 962847 w 1941196"/>
                <a:gd name="connsiteY4" fmla="*/ 607144 h 842328"/>
                <a:gd name="connsiteX5" fmla="*/ 421163 w 1941196"/>
                <a:gd name="connsiteY5" fmla="*/ 842328 h 842328"/>
                <a:gd name="connsiteX6" fmla="*/ 0 w 1941196"/>
                <a:gd name="connsiteY6" fmla="*/ 842328 h 842328"/>
                <a:gd name="connsiteX0" fmla="*/ 0 w 1941196"/>
                <a:gd name="connsiteY0" fmla="*/ 842328 h 842328"/>
                <a:gd name="connsiteX1" fmla="*/ 970598 w 1941196"/>
                <a:gd name="connsiteY1" fmla="*/ 0 h 842328"/>
                <a:gd name="connsiteX2" fmla="*/ 1941196 w 1941196"/>
                <a:gd name="connsiteY2" fmla="*/ 842328 h 842328"/>
                <a:gd name="connsiteX3" fmla="*/ 1520031 w 1941196"/>
                <a:gd name="connsiteY3" fmla="*/ 842328 h 842328"/>
                <a:gd name="connsiteX4" fmla="*/ 955098 w 1941196"/>
                <a:gd name="connsiteY4" fmla="*/ 514119 h 842328"/>
                <a:gd name="connsiteX5" fmla="*/ 421163 w 1941196"/>
                <a:gd name="connsiteY5" fmla="*/ 842328 h 842328"/>
                <a:gd name="connsiteX6" fmla="*/ 0 w 1941196"/>
                <a:gd name="connsiteY6" fmla="*/ 842328 h 842328"/>
                <a:gd name="connsiteX0" fmla="*/ 0 w 1941196"/>
                <a:gd name="connsiteY0" fmla="*/ 842328 h 1046217"/>
                <a:gd name="connsiteX1" fmla="*/ 970598 w 1941196"/>
                <a:gd name="connsiteY1" fmla="*/ 0 h 1046217"/>
                <a:gd name="connsiteX2" fmla="*/ 1941196 w 1941196"/>
                <a:gd name="connsiteY2" fmla="*/ 842328 h 1046217"/>
                <a:gd name="connsiteX3" fmla="*/ 1520031 w 1941196"/>
                <a:gd name="connsiteY3" fmla="*/ 1046217 h 1046217"/>
                <a:gd name="connsiteX4" fmla="*/ 955098 w 1941196"/>
                <a:gd name="connsiteY4" fmla="*/ 514119 h 1046217"/>
                <a:gd name="connsiteX5" fmla="*/ 421163 w 1941196"/>
                <a:gd name="connsiteY5" fmla="*/ 842328 h 1046217"/>
                <a:gd name="connsiteX6" fmla="*/ 0 w 1941196"/>
                <a:gd name="connsiteY6" fmla="*/ 842328 h 1046217"/>
                <a:gd name="connsiteX0" fmla="*/ 0 w 1941196"/>
                <a:gd name="connsiteY0" fmla="*/ 842328 h 1046218"/>
                <a:gd name="connsiteX1" fmla="*/ 970598 w 1941196"/>
                <a:gd name="connsiteY1" fmla="*/ 0 h 1046218"/>
                <a:gd name="connsiteX2" fmla="*/ 1941196 w 1941196"/>
                <a:gd name="connsiteY2" fmla="*/ 842328 h 1046218"/>
                <a:gd name="connsiteX3" fmla="*/ 1520031 w 1941196"/>
                <a:gd name="connsiteY3" fmla="*/ 1046217 h 1046218"/>
                <a:gd name="connsiteX4" fmla="*/ 955098 w 1941196"/>
                <a:gd name="connsiteY4" fmla="*/ 514119 h 1046218"/>
                <a:gd name="connsiteX5" fmla="*/ 434831 w 1941196"/>
                <a:gd name="connsiteY5" fmla="*/ 1046218 h 1046218"/>
                <a:gd name="connsiteX6" fmla="*/ 0 w 1941196"/>
                <a:gd name="connsiteY6" fmla="*/ 842328 h 1046218"/>
                <a:gd name="connsiteX0" fmla="*/ 0 w 1941196"/>
                <a:gd name="connsiteY0" fmla="*/ 842328 h 1079299"/>
                <a:gd name="connsiteX1" fmla="*/ 970598 w 1941196"/>
                <a:gd name="connsiteY1" fmla="*/ 0 h 1079299"/>
                <a:gd name="connsiteX2" fmla="*/ 1941196 w 1941196"/>
                <a:gd name="connsiteY2" fmla="*/ 842328 h 1079299"/>
                <a:gd name="connsiteX3" fmla="*/ 1520031 w 1941196"/>
                <a:gd name="connsiteY3" fmla="*/ 1079299 h 1079299"/>
                <a:gd name="connsiteX4" fmla="*/ 955098 w 1941196"/>
                <a:gd name="connsiteY4" fmla="*/ 514119 h 1079299"/>
                <a:gd name="connsiteX5" fmla="*/ 434831 w 1941196"/>
                <a:gd name="connsiteY5" fmla="*/ 1046218 h 1079299"/>
                <a:gd name="connsiteX6" fmla="*/ 0 w 1941196"/>
                <a:gd name="connsiteY6" fmla="*/ 842328 h 1079299"/>
                <a:gd name="connsiteX0" fmla="*/ 0 w 1941196"/>
                <a:gd name="connsiteY0" fmla="*/ 842328 h 1046218"/>
                <a:gd name="connsiteX1" fmla="*/ 970598 w 1941196"/>
                <a:gd name="connsiteY1" fmla="*/ 0 h 1046218"/>
                <a:gd name="connsiteX2" fmla="*/ 1941196 w 1941196"/>
                <a:gd name="connsiteY2" fmla="*/ 842328 h 1046218"/>
                <a:gd name="connsiteX3" fmla="*/ 1505579 w 1941196"/>
                <a:gd name="connsiteY3" fmla="*/ 863589 h 1046218"/>
                <a:gd name="connsiteX4" fmla="*/ 955098 w 1941196"/>
                <a:gd name="connsiteY4" fmla="*/ 514119 h 1046218"/>
                <a:gd name="connsiteX5" fmla="*/ 434831 w 1941196"/>
                <a:gd name="connsiteY5" fmla="*/ 1046218 h 1046218"/>
                <a:gd name="connsiteX6" fmla="*/ 0 w 1941196"/>
                <a:gd name="connsiteY6" fmla="*/ 842328 h 1046218"/>
                <a:gd name="connsiteX0" fmla="*/ 0 w 1941196"/>
                <a:gd name="connsiteY0" fmla="*/ 842328 h 935384"/>
                <a:gd name="connsiteX1" fmla="*/ 970598 w 1941196"/>
                <a:gd name="connsiteY1" fmla="*/ 0 h 935384"/>
                <a:gd name="connsiteX2" fmla="*/ 1941196 w 1941196"/>
                <a:gd name="connsiteY2" fmla="*/ 842328 h 935384"/>
                <a:gd name="connsiteX3" fmla="*/ 1505579 w 1941196"/>
                <a:gd name="connsiteY3" fmla="*/ 863589 h 935384"/>
                <a:gd name="connsiteX4" fmla="*/ 955098 w 1941196"/>
                <a:gd name="connsiteY4" fmla="*/ 514119 h 935384"/>
                <a:gd name="connsiteX5" fmla="*/ 439329 w 1941196"/>
                <a:gd name="connsiteY5" fmla="*/ 935384 h 935384"/>
                <a:gd name="connsiteX6" fmla="*/ 0 w 1941196"/>
                <a:gd name="connsiteY6" fmla="*/ 842328 h 935384"/>
                <a:gd name="connsiteX0" fmla="*/ 0 w 1941196"/>
                <a:gd name="connsiteY0" fmla="*/ 842328 h 865349"/>
                <a:gd name="connsiteX1" fmla="*/ 970598 w 1941196"/>
                <a:gd name="connsiteY1" fmla="*/ 0 h 865349"/>
                <a:gd name="connsiteX2" fmla="*/ 1941196 w 1941196"/>
                <a:gd name="connsiteY2" fmla="*/ 842328 h 865349"/>
                <a:gd name="connsiteX3" fmla="*/ 1505579 w 1941196"/>
                <a:gd name="connsiteY3" fmla="*/ 863589 h 865349"/>
                <a:gd name="connsiteX4" fmla="*/ 955098 w 1941196"/>
                <a:gd name="connsiteY4" fmla="*/ 514119 h 865349"/>
                <a:gd name="connsiteX5" fmla="*/ 439329 w 1941196"/>
                <a:gd name="connsiteY5" fmla="*/ 865349 h 865349"/>
                <a:gd name="connsiteX6" fmla="*/ 0 w 1941196"/>
                <a:gd name="connsiteY6" fmla="*/ 842328 h 865349"/>
                <a:gd name="connsiteX0" fmla="*/ 0 w 1844459"/>
                <a:gd name="connsiteY0" fmla="*/ 847787 h 870808"/>
                <a:gd name="connsiteX1" fmla="*/ 970598 w 1844459"/>
                <a:gd name="connsiteY1" fmla="*/ 5459 h 870808"/>
                <a:gd name="connsiteX2" fmla="*/ 1844459 w 1844459"/>
                <a:gd name="connsiteY2" fmla="*/ 608007 h 870808"/>
                <a:gd name="connsiteX3" fmla="*/ 1505579 w 1844459"/>
                <a:gd name="connsiteY3" fmla="*/ 869048 h 870808"/>
                <a:gd name="connsiteX4" fmla="*/ 955098 w 1844459"/>
                <a:gd name="connsiteY4" fmla="*/ 519578 h 870808"/>
                <a:gd name="connsiteX5" fmla="*/ 439329 w 1844459"/>
                <a:gd name="connsiteY5" fmla="*/ 870808 h 870808"/>
                <a:gd name="connsiteX6" fmla="*/ 0 w 1844459"/>
                <a:gd name="connsiteY6" fmla="*/ 847787 h 870808"/>
                <a:gd name="connsiteX0" fmla="*/ 0 w 1782894"/>
                <a:gd name="connsiteY0" fmla="*/ 602630 h 865350"/>
                <a:gd name="connsiteX1" fmla="*/ 909033 w 1782894"/>
                <a:gd name="connsiteY1" fmla="*/ 1 h 865350"/>
                <a:gd name="connsiteX2" fmla="*/ 1782894 w 1782894"/>
                <a:gd name="connsiteY2" fmla="*/ 602549 h 865350"/>
                <a:gd name="connsiteX3" fmla="*/ 1444014 w 1782894"/>
                <a:gd name="connsiteY3" fmla="*/ 863590 h 865350"/>
                <a:gd name="connsiteX4" fmla="*/ 893533 w 1782894"/>
                <a:gd name="connsiteY4" fmla="*/ 514120 h 865350"/>
                <a:gd name="connsiteX5" fmla="*/ 377764 w 1782894"/>
                <a:gd name="connsiteY5" fmla="*/ 865350 h 865350"/>
                <a:gd name="connsiteX6" fmla="*/ 0 w 1782894"/>
                <a:gd name="connsiteY6" fmla="*/ 602630 h 865350"/>
                <a:gd name="connsiteX0" fmla="*/ 0 w 1782894"/>
                <a:gd name="connsiteY0" fmla="*/ 602630 h 865350"/>
                <a:gd name="connsiteX1" fmla="*/ 909033 w 1782894"/>
                <a:gd name="connsiteY1" fmla="*/ 1 h 865350"/>
                <a:gd name="connsiteX2" fmla="*/ 1782894 w 1782894"/>
                <a:gd name="connsiteY2" fmla="*/ 602549 h 865350"/>
                <a:gd name="connsiteX3" fmla="*/ 1444014 w 1782894"/>
                <a:gd name="connsiteY3" fmla="*/ 822734 h 865350"/>
                <a:gd name="connsiteX4" fmla="*/ 893533 w 1782894"/>
                <a:gd name="connsiteY4" fmla="*/ 514120 h 865350"/>
                <a:gd name="connsiteX5" fmla="*/ 377764 w 1782894"/>
                <a:gd name="connsiteY5" fmla="*/ 865350 h 865350"/>
                <a:gd name="connsiteX6" fmla="*/ 0 w 1782894"/>
                <a:gd name="connsiteY6" fmla="*/ 602630 h 865350"/>
                <a:gd name="connsiteX0" fmla="*/ 0 w 1782894"/>
                <a:gd name="connsiteY0" fmla="*/ 602630 h 844042"/>
                <a:gd name="connsiteX1" fmla="*/ 909033 w 1782894"/>
                <a:gd name="connsiteY1" fmla="*/ 1 h 844042"/>
                <a:gd name="connsiteX2" fmla="*/ 1782894 w 1782894"/>
                <a:gd name="connsiteY2" fmla="*/ 602549 h 844042"/>
                <a:gd name="connsiteX3" fmla="*/ 1444014 w 1782894"/>
                <a:gd name="connsiteY3" fmla="*/ 822734 h 844042"/>
                <a:gd name="connsiteX4" fmla="*/ 893533 w 1782894"/>
                <a:gd name="connsiteY4" fmla="*/ 514120 h 844042"/>
                <a:gd name="connsiteX5" fmla="*/ 316175 w 1782894"/>
                <a:gd name="connsiteY5" fmla="*/ 844042 h 844042"/>
                <a:gd name="connsiteX6" fmla="*/ 0 w 1782894"/>
                <a:gd name="connsiteY6" fmla="*/ 602630 h 844042"/>
                <a:gd name="connsiteX0" fmla="*/ 0 w 1888476"/>
                <a:gd name="connsiteY0" fmla="*/ 602455 h 844042"/>
                <a:gd name="connsiteX1" fmla="*/ 1014615 w 1888476"/>
                <a:gd name="connsiteY1" fmla="*/ 1 h 844042"/>
                <a:gd name="connsiteX2" fmla="*/ 1888476 w 1888476"/>
                <a:gd name="connsiteY2" fmla="*/ 602549 h 844042"/>
                <a:gd name="connsiteX3" fmla="*/ 1549596 w 1888476"/>
                <a:gd name="connsiteY3" fmla="*/ 822734 h 844042"/>
                <a:gd name="connsiteX4" fmla="*/ 999115 w 1888476"/>
                <a:gd name="connsiteY4" fmla="*/ 514120 h 844042"/>
                <a:gd name="connsiteX5" fmla="*/ 421757 w 1888476"/>
                <a:gd name="connsiteY5" fmla="*/ 844042 h 844042"/>
                <a:gd name="connsiteX6" fmla="*/ 0 w 1888476"/>
                <a:gd name="connsiteY6" fmla="*/ 602455 h 844042"/>
                <a:gd name="connsiteX0" fmla="*/ 0 w 1976496"/>
                <a:gd name="connsiteY0" fmla="*/ 602454 h 844041"/>
                <a:gd name="connsiteX1" fmla="*/ 1014615 w 1976496"/>
                <a:gd name="connsiteY1" fmla="*/ 0 h 844041"/>
                <a:gd name="connsiteX2" fmla="*/ 1976495 w 1976496"/>
                <a:gd name="connsiteY2" fmla="*/ 602454 h 844041"/>
                <a:gd name="connsiteX3" fmla="*/ 1549596 w 1976496"/>
                <a:gd name="connsiteY3" fmla="*/ 822733 h 844041"/>
                <a:gd name="connsiteX4" fmla="*/ 999115 w 1976496"/>
                <a:gd name="connsiteY4" fmla="*/ 514119 h 844041"/>
                <a:gd name="connsiteX5" fmla="*/ 421757 w 1976496"/>
                <a:gd name="connsiteY5" fmla="*/ 844041 h 844041"/>
                <a:gd name="connsiteX6" fmla="*/ 0 w 1976496"/>
                <a:gd name="connsiteY6" fmla="*/ 602454 h 844041"/>
                <a:gd name="connsiteX0" fmla="*/ 0 w 1976495"/>
                <a:gd name="connsiteY0" fmla="*/ 602454 h 844041"/>
                <a:gd name="connsiteX1" fmla="*/ 1014615 w 1976495"/>
                <a:gd name="connsiteY1" fmla="*/ 0 h 844041"/>
                <a:gd name="connsiteX2" fmla="*/ 1976495 w 1976495"/>
                <a:gd name="connsiteY2" fmla="*/ 602454 h 844041"/>
                <a:gd name="connsiteX3" fmla="*/ 1584799 w 1976495"/>
                <a:gd name="connsiteY3" fmla="*/ 822709 h 844041"/>
                <a:gd name="connsiteX4" fmla="*/ 999115 w 1976495"/>
                <a:gd name="connsiteY4" fmla="*/ 514119 h 844041"/>
                <a:gd name="connsiteX5" fmla="*/ 421757 w 1976495"/>
                <a:gd name="connsiteY5" fmla="*/ 844041 h 844041"/>
                <a:gd name="connsiteX6" fmla="*/ 0 w 1976495"/>
                <a:gd name="connsiteY6" fmla="*/ 602454 h 844041"/>
                <a:gd name="connsiteX0" fmla="*/ 0 w 1976495"/>
                <a:gd name="connsiteY0" fmla="*/ 602454 h 844041"/>
                <a:gd name="connsiteX1" fmla="*/ 1014615 w 1976495"/>
                <a:gd name="connsiteY1" fmla="*/ 0 h 844041"/>
                <a:gd name="connsiteX2" fmla="*/ 1976495 w 1976495"/>
                <a:gd name="connsiteY2" fmla="*/ 602272 h 844041"/>
                <a:gd name="connsiteX3" fmla="*/ 1584799 w 1976495"/>
                <a:gd name="connsiteY3" fmla="*/ 822709 h 844041"/>
                <a:gd name="connsiteX4" fmla="*/ 999115 w 1976495"/>
                <a:gd name="connsiteY4" fmla="*/ 514119 h 844041"/>
                <a:gd name="connsiteX5" fmla="*/ 421757 w 1976495"/>
                <a:gd name="connsiteY5" fmla="*/ 844041 h 844041"/>
                <a:gd name="connsiteX6" fmla="*/ 0 w 1976495"/>
                <a:gd name="connsiteY6" fmla="*/ 602454 h 844041"/>
                <a:gd name="connsiteX0" fmla="*/ 0 w 2060688"/>
                <a:gd name="connsiteY0" fmla="*/ 602272 h 844041"/>
                <a:gd name="connsiteX1" fmla="*/ 1098808 w 2060688"/>
                <a:gd name="connsiteY1" fmla="*/ 0 h 844041"/>
                <a:gd name="connsiteX2" fmla="*/ 2060688 w 2060688"/>
                <a:gd name="connsiteY2" fmla="*/ 602272 h 844041"/>
                <a:gd name="connsiteX3" fmla="*/ 1668992 w 2060688"/>
                <a:gd name="connsiteY3" fmla="*/ 822709 h 844041"/>
                <a:gd name="connsiteX4" fmla="*/ 1083308 w 2060688"/>
                <a:gd name="connsiteY4" fmla="*/ 514119 h 844041"/>
                <a:gd name="connsiteX5" fmla="*/ 505950 w 2060688"/>
                <a:gd name="connsiteY5" fmla="*/ 844041 h 844041"/>
                <a:gd name="connsiteX6" fmla="*/ 0 w 2060688"/>
                <a:gd name="connsiteY6" fmla="*/ 602272 h 844041"/>
                <a:gd name="connsiteX0" fmla="*/ 0 w 2113487"/>
                <a:gd name="connsiteY0" fmla="*/ 602272 h 844041"/>
                <a:gd name="connsiteX1" fmla="*/ 1098808 w 2113487"/>
                <a:gd name="connsiteY1" fmla="*/ 0 h 844041"/>
                <a:gd name="connsiteX2" fmla="*/ 2113487 w 2113487"/>
                <a:gd name="connsiteY2" fmla="*/ 602272 h 844041"/>
                <a:gd name="connsiteX3" fmla="*/ 1668992 w 2113487"/>
                <a:gd name="connsiteY3" fmla="*/ 822709 h 844041"/>
                <a:gd name="connsiteX4" fmla="*/ 1083308 w 2113487"/>
                <a:gd name="connsiteY4" fmla="*/ 514119 h 844041"/>
                <a:gd name="connsiteX5" fmla="*/ 505950 w 2113487"/>
                <a:gd name="connsiteY5" fmla="*/ 844041 h 844041"/>
                <a:gd name="connsiteX6" fmla="*/ 0 w 2113487"/>
                <a:gd name="connsiteY6" fmla="*/ 602272 h 844041"/>
                <a:gd name="connsiteX0" fmla="*/ 0 w 2113487"/>
                <a:gd name="connsiteY0" fmla="*/ 587235 h 844078"/>
                <a:gd name="connsiteX1" fmla="*/ 1098808 w 2113487"/>
                <a:gd name="connsiteY1" fmla="*/ 37 h 844078"/>
                <a:gd name="connsiteX2" fmla="*/ 2113487 w 2113487"/>
                <a:gd name="connsiteY2" fmla="*/ 602309 h 844078"/>
                <a:gd name="connsiteX3" fmla="*/ 1668992 w 2113487"/>
                <a:gd name="connsiteY3" fmla="*/ 822746 h 844078"/>
                <a:gd name="connsiteX4" fmla="*/ 1083308 w 2113487"/>
                <a:gd name="connsiteY4" fmla="*/ 514156 h 844078"/>
                <a:gd name="connsiteX5" fmla="*/ 505950 w 2113487"/>
                <a:gd name="connsiteY5" fmla="*/ 844078 h 844078"/>
                <a:gd name="connsiteX6" fmla="*/ 0 w 2113487"/>
                <a:gd name="connsiteY6" fmla="*/ 587235 h 844078"/>
                <a:gd name="connsiteX0" fmla="*/ 0 w 2131649"/>
                <a:gd name="connsiteY0" fmla="*/ 587199 h 844042"/>
                <a:gd name="connsiteX1" fmla="*/ 1098808 w 2131649"/>
                <a:gd name="connsiteY1" fmla="*/ 1 h 844042"/>
                <a:gd name="connsiteX2" fmla="*/ 2131649 w 2131649"/>
                <a:gd name="connsiteY2" fmla="*/ 587381 h 844042"/>
                <a:gd name="connsiteX3" fmla="*/ 1668992 w 2131649"/>
                <a:gd name="connsiteY3" fmla="*/ 822710 h 844042"/>
                <a:gd name="connsiteX4" fmla="*/ 1083308 w 2131649"/>
                <a:gd name="connsiteY4" fmla="*/ 514120 h 844042"/>
                <a:gd name="connsiteX5" fmla="*/ 505950 w 2131649"/>
                <a:gd name="connsiteY5" fmla="*/ 844042 h 844042"/>
                <a:gd name="connsiteX6" fmla="*/ 0 w 2131649"/>
                <a:gd name="connsiteY6" fmla="*/ 587199 h 844042"/>
                <a:gd name="connsiteX0" fmla="*/ 0 w 2131649"/>
                <a:gd name="connsiteY0" fmla="*/ 733966 h 990809"/>
                <a:gd name="connsiteX1" fmla="*/ 1080645 w 2131649"/>
                <a:gd name="connsiteY1" fmla="*/ 0 h 990809"/>
                <a:gd name="connsiteX2" fmla="*/ 2131649 w 2131649"/>
                <a:gd name="connsiteY2" fmla="*/ 734148 h 990809"/>
                <a:gd name="connsiteX3" fmla="*/ 1668992 w 2131649"/>
                <a:gd name="connsiteY3" fmla="*/ 969477 h 990809"/>
                <a:gd name="connsiteX4" fmla="*/ 1083308 w 2131649"/>
                <a:gd name="connsiteY4" fmla="*/ 660887 h 990809"/>
                <a:gd name="connsiteX5" fmla="*/ 505950 w 2131649"/>
                <a:gd name="connsiteY5" fmla="*/ 990809 h 990809"/>
                <a:gd name="connsiteX6" fmla="*/ 0 w 2131649"/>
                <a:gd name="connsiteY6" fmla="*/ 733966 h 990809"/>
                <a:gd name="connsiteX0" fmla="*/ 0 w 2131649"/>
                <a:gd name="connsiteY0" fmla="*/ 733966 h 990809"/>
                <a:gd name="connsiteX1" fmla="*/ 1080645 w 2131649"/>
                <a:gd name="connsiteY1" fmla="*/ 0 h 990809"/>
                <a:gd name="connsiteX2" fmla="*/ 2131649 w 2131649"/>
                <a:gd name="connsiteY2" fmla="*/ 734148 h 990809"/>
                <a:gd name="connsiteX3" fmla="*/ 1668992 w 2131649"/>
                <a:gd name="connsiteY3" fmla="*/ 969477 h 990809"/>
                <a:gd name="connsiteX4" fmla="*/ 1037900 w 2131649"/>
                <a:gd name="connsiteY4" fmla="*/ 418813 h 990809"/>
                <a:gd name="connsiteX5" fmla="*/ 505950 w 2131649"/>
                <a:gd name="connsiteY5" fmla="*/ 990809 h 990809"/>
                <a:gd name="connsiteX6" fmla="*/ 0 w 2131649"/>
                <a:gd name="connsiteY6" fmla="*/ 733966 h 990809"/>
                <a:gd name="connsiteX0" fmla="*/ 0 w 2131650"/>
                <a:gd name="connsiteY0" fmla="*/ 734695 h 991538"/>
                <a:gd name="connsiteX1" fmla="*/ 1080645 w 2131650"/>
                <a:gd name="connsiteY1" fmla="*/ 729 h 991538"/>
                <a:gd name="connsiteX2" fmla="*/ 2131650 w 2131650"/>
                <a:gd name="connsiteY2" fmla="*/ 837492 h 991538"/>
                <a:gd name="connsiteX3" fmla="*/ 1668992 w 2131650"/>
                <a:gd name="connsiteY3" fmla="*/ 970206 h 991538"/>
                <a:gd name="connsiteX4" fmla="*/ 1037900 w 2131650"/>
                <a:gd name="connsiteY4" fmla="*/ 419542 h 991538"/>
                <a:gd name="connsiteX5" fmla="*/ 505950 w 2131650"/>
                <a:gd name="connsiteY5" fmla="*/ 991538 h 991538"/>
                <a:gd name="connsiteX6" fmla="*/ 0 w 2131650"/>
                <a:gd name="connsiteY6" fmla="*/ 734695 h 991538"/>
                <a:gd name="connsiteX0" fmla="*/ 0 w 2131650"/>
                <a:gd name="connsiteY0" fmla="*/ 836749 h 990810"/>
                <a:gd name="connsiteX1" fmla="*/ 1080645 w 2131650"/>
                <a:gd name="connsiteY1" fmla="*/ 1 h 990810"/>
                <a:gd name="connsiteX2" fmla="*/ 2131650 w 2131650"/>
                <a:gd name="connsiteY2" fmla="*/ 836764 h 990810"/>
                <a:gd name="connsiteX3" fmla="*/ 1668992 w 2131650"/>
                <a:gd name="connsiteY3" fmla="*/ 969478 h 990810"/>
                <a:gd name="connsiteX4" fmla="*/ 1037900 w 2131650"/>
                <a:gd name="connsiteY4" fmla="*/ 418814 h 990810"/>
                <a:gd name="connsiteX5" fmla="*/ 505950 w 2131650"/>
                <a:gd name="connsiteY5" fmla="*/ 990810 h 990810"/>
                <a:gd name="connsiteX6" fmla="*/ 0 w 2131650"/>
                <a:gd name="connsiteY6" fmla="*/ 836749 h 99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1650" h="990810">
                  <a:moveTo>
                    <a:pt x="0" y="836749"/>
                  </a:moveTo>
                  <a:cubicBezTo>
                    <a:pt x="0" y="371544"/>
                    <a:pt x="725370" y="-1"/>
                    <a:pt x="1080645" y="1"/>
                  </a:cubicBezTo>
                  <a:cubicBezTo>
                    <a:pt x="1435920" y="4"/>
                    <a:pt x="2131650" y="371559"/>
                    <a:pt x="2131650" y="836764"/>
                  </a:cubicBezTo>
                  <a:lnTo>
                    <a:pt x="1668992" y="969478"/>
                  </a:lnTo>
                  <a:cubicBezTo>
                    <a:pt x="1668992" y="736876"/>
                    <a:pt x="1341344" y="418814"/>
                    <a:pt x="1037900" y="418814"/>
                  </a:cubicBezTo>
                  <a:cubicBezTo>
                    <a:pt x="734456" y="418814"/>
                    <a:pt x="505950" y="758208"/>
                    <a:pt x="505950" y="990810"/>
                  </a:cubicBezTo>
                  <a:lnTo>
                    <a:pt x="0" y="836749"/>
                  </a:lnTo>
                  <a:close/>
                </a:path>
              </a:pathLst>
            </a:cu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899761" flipH="1">
              <a:off x="0" y="220595"/>
              <a:ext cx="568325" cy="638175"/>
            </a:xfrm>
            <a:prstGeom prst="rect">
              <a:avLst/>
            </a:prstGeom>
          </p:spPr>
        </p:pic>
        <p:sp>
          <p:nvSpPr>
            <p:cNvPr id="7" name="Flowchart: Alternate Process 31"/>
            <p:cNvSpPr/>
            <p:nvPr/>
          </p:nvSpPr>
          <p:spPr>
            <a:xfrm>
              <a:off x="601299" y="231269"/>
              <a:ext cx="551404" cy="733425"/>
            </a:xfrm>
            <a:custGeom>
              <a:avLst/>
              <a:gdLst>
                <a:gd name="connsiteX0" fmla="*/ 0 w 361315"/>
                <a:gd name="connsiteY0" fmla="*/ 60219 h 516890"/>
                <a:gd name="connsiteX1" fmla="*/ 60219 w 361315"/>
                <a:gd name="connsiteY1" fmla="*/ 0 h 516890"/>
                <a:gd name="connsiteX2" fmla="*/ 301096 w 361315"/>
                <a:gd name="connsiteY2" fmla="*/ 0 h 516890"/>
                <a:gd name="connsiteX3" fmla="*/ 361315 w 361315"/>
                <a:gd name="connsiteY3" fmla="*/ 60219 h 516890"/>
                <a:gd name="connsiteX4" fmla="*/ 361315 w 361315"/>
                <a:gd name="connsiteY4" fmla="*/ 456671 h 516890"/>
                <a:gd name="connsiteX5" fmla="*/ 301096 w 361315"/>
                <a:gd name="connsiteY5" fmla="*/ 516890 h 516890"/>
                <a:gd name="connsiteX6" fmla="*/ 60219 w 361315"/>
                <a:gd name="connsiteY6" fmla="*/ 516890 h 516890"/>
                <a:gd name="connsiteX7" fmla="*/ 0 w 361315"/>
                <a:gd name="connsiteY7" fmla="*/ 456671 h 516890"/>
                <a:gd name="connsiteX8" fmla="*/ 0 w 361315"/>
                <a:gd name="connsiteY8" fmla="*/ 60219 h 516890"/>
                <a:gd name="connsiteX0" fmla="*/ 0 w 361315"/>
                <a:gd name="connsiteY0" fmla="*/ 60219 h 516890"/>
                <a:gd name="connsiteX1" fmla="*/ 133907 w 361315"/>
                <a:gd name="connsiteY1" fmla="*/ 0 h 516890"/>
                <a:gd name="connsiteX2" fmla="*/ 301096 w 361315"/>
                <a:gd name="connsiteY2" fmla="*/ 0 h 516890"/>
                <a:gd name="connsiteX3" fmla="*/ 361315 w 361315"/>
                <a:gd name="connsiteY3" fmla="*/ 60219 h 516890"/>
                <a:gd name="connsiteX4" fmla="*/ 361315 w 361315"/>
                <a:gd name="connsiteY4" fmla="*/ 456671 h 516890"/>
                <a:gd name="connsiteX5" fmla="*/ 301096 w 361315"/>
                <a:gd name="connsiteY5" fmla="*/ 516890 h 516890"/>
                <a:gd name="connsiteX6" fmla="*/ 60219 w 361315"/>
                <a:gd name="connsiteY6" fmla="*/ 516890 h 516890"/>
                <a:gd name="connsiteX7" fmla="*/ 0 w 361315"/>
                <a:gd name="connsiteY7" fmla="*/ 456671 h 516890"/>
                <a:gd name="connsiteX8" fmla="*/ 0 w 361315"/>
                <a:gd name="connsiteY8" fmla="*/ 60219 h 516890"/>
                <a:gd name="connsiteX0" fmla="*/ 0 w 361315"/>
                <a:gd name="connsiteY0" fmla="*/ 60219 h 516890"/>
                <a:gd name="connsiteX1" fmla="*/ 133907 w 361315"/>
                <a:gd name="connsiteY1" fmla="*/ 0 h 516890"/>
                <a:gd name="connsiteX2" fmla="*/ 227408 w 361315"/>
                <a:gd name="connsiteY2" fmla="*/ 0 h 516890"/>
                <a:gd name="connsiteX3" fmla="*/ 361315 w 361315"/>
                <a:gd name="connsiteY3" fmla="*/ 60219 h 516890"/>
                <a:gd name="connsiteX4" fmla="*/ 361315 w 361315"/>
                <a:gd name="connsiteY4" fmla="*/ 456671 h 516890"/>
                <a:gd name="connsiteX5" fmla="*/ 301096 w 361315"/>
                <a:gd name="connsiteY5" fmla="*/ 516890 h 516890"/>
                <a:gd name="connsiteX6" fmla="*/ 60219 w 361315"/>
                <a:gd name="connsiteY6" fmla="*/ 516890 h 516890"/>
                <a:gd name="connsiteX7" fmla="*/ 0 w 361315"/>
                <a:gd name="connsiteY7" fmla="*/ 456671 h 516890"/>
                <a:gd name="connsiteX8" fmla="*/ 0 w 361315"/>
                <a:gd name="connsiteY8" fmla="*/ 60219 h 516890"/>
                <a:gd name="connsiteX0" fmla="*/ 0 w 361315"/>
                <a:gd name="connsiteY0" fmla="*/ 64558 h 521229"/>
                <a:gd name="connsiteX1" fmla="*/ 160773 w 361315"/>
                <a:gd name="connsiteY1" fmla="*/ 4339 h 521229"/>
                <a:gd name="connsiteX2" fmla="*/ 133907 w 361315"/>
                <a:gd name="connsiteY2" fmla="*/ 4339 h 521229"/>
                <a:gd name="connsiteX3" fmla="*/ 227408 w 361315"/>
                <a:gd name="connsiteY3" fmla="*/ 4339 h 521229"/>
                <a:gd name="connsiteX4" fmla="*/ 361315 w 361315"/>
                <a:gd name="connsiteY4" fmla="*/ 64558 h 521229"/>
                <a:gd name="connsiteX5" fmla="*/ 361315 w 361315"/>
                <a:gd name="connsiteY5" fmla="*/ 461010 h 521229"/>
                <a:gd name="connsiteX6" fmla="*/ 301096 w 361315"/>
                <a:gd name="connsiteY6" fmla="*/ 521229 h 521229"/>
                <a:gd name="connsiteX7" fmla="*/ 60219 w 361315"/>
                <a:gd name="connsiteY7" fmla="*/ 521229 h 521229"/>
                <a:gd name="connsiteX8" fmla="*/ 0 w 361315"/>
                <a:gd name="connsiteY8" fmla="*/ 461010 h 521229"/>
                <a:gd name="connsiteX9" fmla="*/ 0 w 361315"/>
                <a:gd name="connsiteY9" fmla="*/ 64558 h 521229"/>
                <a:gd name="connsiteX0" fmla="*/ 60290 w 361315"/>
                <a:gd name="connsiteY0" fmla="*/ 74604 h 521229"/>
                <a:gd name="connsiteX1" fmla="*/ 160773 w 361315"/>
                <a:gd name="connsiteY1" fmla="*/ 4339 h 521229"/>
                <a:gd name="connsiteX2" fmla="*/ 133907 w 361315"/>
                <a:gd name="connsiteY2" fmla="*/ 4339 h 521229"/>
                <a:gd name="connsiteX3" fmla="*/ 227408 w 361315"/>
                <a:gd name="connsiteY3" fmla="*/ 4339 h 521229"/>
                <a:gd name="connsiteX4" fmla="*/ 361315 w 361315"/>
                <a:gd name="connsiteY4" fmla="*/ 64558 h 521229"/>
                <a:gd name="connsiteX5" fmla="*/ 361315 w 361315"/>
                <a:gd name="connsiteY5" fmla="*/ 461010 h 521229"/>
                <a:gd name="connsiteX6" fmla="*/ 301096 w 361315"/>
                <a:gd name="connsiteY6" fmla="*/ 521229 h 521229"/>
                <a:gd name="connsiteX7" fmla="*/ 60219 w 361315"/>
                <a:gd name="connsiteY7" fmla="*/ 521229 h 521229"/>
                <a:gd name="connsiteX8" fmla="*/ 0 w 361315"/>
                <a:gd name="connsiteY8" fmla="*/ 461010 h 521229"/>
                <a:gd name="connsiteX9" fmla="*/ 60290 w 361315"/>
                <a:gd name="connsiteY9" fmla="*/ 74604 h 521229"/>
                <a:gd name="connsiteX0" fmla="*/ 60290 w 361315"/>
                <a:gd name="connsiteY0" fmla="*/ 74604 h 521229"/>
                <a:gd name="connsiteX1" fmla="*/ 160773 w 361315"/>
                <a:gd name="connsiteY1" fmla="*/ 4339 h 521229"/>
                <a:gd name="connsiteX2" fmla="*/ 133907 w 361315"/>
                <a:gd name="connsiteY2" fmla="*/ 4339 h 521229"/>
                <a:gd name="connsiteX3" fmla="*/ 227408 w 361315"/>
                <a:gd name="connsiteY3" fmla="*/ 4339 h 521229"/>
                <a:gd name="connsiteX4" fmla="*/ 301025 w 361315"/>
                <a:gd name="connsiteY4" fmla="*/ 64558 h 521229"/>
                <a:gd name="connsiteX5" fmla="*/ 361315 w 361315"/>
                <a:gd name="connsiteY5" fmla="*/ 461010 h 521229"/>
                <a:gd name="connsiteX6" fmla="*/ 301096 w 361315"/>
                <a:gd name="connsiteY6" fmla="*/ 521229 h 521229"/>
                <a:gd name="connsiteX7" fmla="*/ 60219 w 361315"/>
                <a:gd name="connsiteY7" fmla="*/ 521229 h 521229"/>
                <a:gd name="connsiteX8" fmla="*/ 0 w 361315"/>
                <a:gd name="connsiteY8" fmla="*/ 461010 h 521229"/>
                <a:gd name="connsiteX9" fmla="*/ 60290 w 361315"/>
                <a:gd name="connsiteY9" fmla="*/ 74604 h 521229"/>
                <a:gd name="connsiteX0" fmla="*/ 60290 w 398935"/>
                <a:gd name="connsiteY0" fmla="*/ 74604 h 521229"/>
                <a:gd name="connsiteX1" fmla="*/ 160773 w 398935"/>
                <a:gd name="connsiteY1" fmla="*/ 4339 h 521229"/>
                <a:gd name="connsiteX2" fmla="*/ 133907 w 398935"/>
                <a:gd name="connsiteY2" fmla="*/ 4339 h 521229"/>
                <a:gd name="connsiteX3" fmla="*/ 227408 w 398935"/>
                <a:gd name="connsiteY3" fmla="*/ 4339 h 521229"/>
                <a:gd name="connsiteX4" fmla="*/ 301025 w 398935"/>
                <a:gd name="connsiteY4" fmla="*/ 64558 h 521229"/>
                <a:gd name="connsiteX5" fmla="*/ 398935 w 398935"/>
                <a:gd name="connsiteY5" fmla="*/ 456722 h 521229"/>
                <a:gd name="connsiteX6" fmla="*/ 301096 w 398935"/>
                <a:gd name="connsiteY6" fmla="*/ 521229 h 521229"/>
                <a:gd name="connsiteX7" fmla="*/ 60219 w 398935"/>
                <a:gd name="connsiteY7" fmla="*/ 521229 h 521229"/>
                <a:gd name="connsiteX8" fmla="*/ 0 w 398935"/>
                <a:gd name="connsiteY8" fmla="*/ 461010 h 521229"/>
                <a:gd name="connsiteX9" fmla="*/ 60290 w 398935"/>
                <a:gd name="connsiteY9" fmla="*/ 74604 h 521229"/>
                <a:gd name="connsiteX0" fmla="*/ 80745 w 419390"/>
                <a:gd name="connsiteY0" fmla="*/ 74604 h 521229"/>
                <a:gd name="connsiteX1" fmla="*/ 181228 w 419390"/>
                <a:gd name="connsiteY1" fmla="*/ 4339 h 521229"/>
                <a:gd name="connsiteX2" fmla="*/ 154362 w 419390"/>
                <a:gd name="connsiteY2" fmla="*/ 4339 h 521229"/>
                <a:gd name="connsiteX3" fmla="*/ 247863 w 419390"/>
                <a:gd name="connsiteY3" fmla="*/ 4339 h 521229"/>
                <a:gd name="connsiteX4" fmla="*/ 321480 w 419390"/>
                <a:gd name="connsiteY4" fmla="*/ 64558 h 521229"/>
                <a:gd name="connsiteX5" fmla="*/ 419390 w 419390"/>
                <a:gd name="connsiteY5" fmla="*/ 456722 h 521229"/>
                <a:gd name="connsiteX6" fmla="*/ 321551 w 419390"/>
                <a:gd name="connsiteY6" fmla="*/ 521229 h 521229"/>
                <a:gd name="connsiteX7" fmla="*/ 80674 w 419390"/>
                <a:gd name="connsiteY7" fmla="*/ 521229 h 521229"/>
                <a:gd name="connsiteX8" fmla="*/ 0 w 419390"/>
                <a:gd name="connsiteY8" fmla="*/ 456722 h 521229"/>
                <a:gd name="connsiteX9" fmla="*/ 80745 w 419390"/>
                <a:gd name="connsiteY9" fmla="*/ 74604 h 521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90" h="521229">
                  <a:moveTo>
                    <a:pt x="80745" y="74604"/>
                  </a:moveTo>
                  <a:cubicBezTo>
                    <a:pt x="99167" y="-949"/>
                    <a:pt x="158910" y="14375"/>
                    <a:pt x="181228" y="4339"/>
                  </a:cubicBezTo>
                  <a:cubicBezTo>
                    <a:pt x="203546" y="-5697"/>
                    <a:pt x="134883" y="4897"/>
                    <a:pt x="154362" y="4339"/>
                  </a:cubicBezTo>
                  <a:lnTo>
                    <a:pt x="247863" y="4339"/>
                  </a:lnTo>
                  <a:cubicBezTo>
                    <a:pt x="281121" y="4339"/>
                    <a:pt x="321480" y="31300"/>
                    <a:pt x="321480" y="64558"/>
                  </a:cubicBezTo>
                  <a:lnTo>
                    <a:pt x="419390" y="456722"/>
                  </a:lnTo>
                  <a:cubicBezTo>
                    <a:pt x="419390" y="489980"/>
                    <a:pt x="354809" y="521229"/>
                    <a:pt x="321551" y="521229"/>
                  </a:cubicBezTo>
                  <a:lnTo>
                    <a:pt x="80674" y="521229"/>
                  </a:lnTo>
                  <a:cubicBezTo>
                    <a:pt x="47416" y="521229"/>
                    <a:pt x="0" y="489980"/>
                    <a:pt x="0" y="456722"/>
                  </a:cubicBezTo>
                  <a:lnTo>
                    <a:pt x="80745" y="74604"/>
                  </a:ln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483885" y="266849"/>
              <a:ext cx="826135" cy="642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4000" b="1" dirty="0">
                  <a:ln w="9525" cap="flat" cmpd="sng" algn="ctr">
                    <a:solidFill>
                      <a:srgbClr val="FFFFFF"/>
                    </a:solidFill>
                    <a:prstDash val="solid"/>
                    <a:round/>
                  </a:ln>
                  <a:solidFill>
                    <a:srgbClr val="920000"/>
                  </a:solidFill>
                  <a:effectLst>
                    <a:outerShdw blurRad="12700" dist="38100" dir="2700000" algn="tl">
                      <a:schemeClr val="bg1">
                        <a:lumMod val="50000"/>
                      </a:schemeClr>
                    </a:outerShdw>
                  </a:effectLst>
                  <a:latin typeface="Eras Bold ITC" panose="020B0907030504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SR</a:t>
              </a:r>
              <a:endParaRPr lang="en-US" sz="1000" dirty="0">
                <a:effectLst/>
                <a:latin typeface="Eras Bold ITC" panose="020B0907030504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88304">
              <a:off x="1156343" y="160109"/>
              <a:ext cx="583565" cy="655320"/>
            </a:xfrm>
            <a:prstGeom prst="rect">
              <a:avLst/>
            </a:prstGeom>
          </p:spPr>
        </p:pic>
      </p:grpSp>
      <p:pic>
        <p:nvPicPr>
          <p:cNvPr id="10" name="Device mov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152" t="28969" r="34152" b="12468"/>
          <a:stretch/>
        </p:blipFill>
        <p:spPr>
          <a:xfrm rot="10800000">
            <a:off x="7675674" y="448276"/>
            <a:ext cx="3690046" cy="51135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Device move1.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9042" r="30100" b="23632"/>
          <a:stretch/>
        </p:blipFill>
        <p:spPr>
          <a:xfrm>
            <a:off x="1250754" y="389018"/>
            <a:ext cx="3690046" cy="51728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0677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dirty="0">
                <a:solidFill>
                  <a:srgbClr val="333F50"/>
                </a:solidFill>
              </a:rPr>
              <a:t>Physician-patient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Information Flow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5633" y="1588728"/>
            <a:ext cx="3105911" cy="1942598"/>
            <a:chOff x="-45289" y="6798"/>
            <a:chExt cx="2107285" cy="1318325"/>
          </a:xfrm>
        </p:grpSpPr>
        <p:sp>
          <p:nvSpPr>
            <p:cNvPr id="5" name="Flowchart: Alternate Process 4"/>
            <p:cNvSpPr/>
            <p:nvPr/>
          </p:nvSpPr>
          <p:spPr>
            <a:xfrm>
              <a:off x="482803" y="585216"/>
              <a:ext cx="1514475" cy="646453"/>
            </a:xfrm>
            <a:prstGeom prst="flowChartAlternateProcess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-45289" y="6798"/>
              <a:ext cx="1141172" cy="1133475"/>
            </a:xfrm>
            <a:prstGeom prst="flowChartConnector">
              <a:avLst/>
            </a:prstGeom>
            <a:solidFill>
              <a:srgbClr val="8FAADC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14" y="51997"/>
              <a:ext cx="1125393" cy="1038215"/>
            </a:xfrm>
            <a:prstGeom prst="rect">
              <a:avLst/>
            </a:prstGeom>
          </p:spPr>
        </p:pic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950111" y="711078"/>
              <a:ext cx="1111885" cy="61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Physician Input (Matlab GUI)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85257" y="1490834"/>
            <a:ext cx="3032413" cy="1894030"/>
            <a:chOff x="-12162" y="-54652"/>
            <a:chExt cx="2057797" cy="1285166"/>
          </a:xfrm>
        </p:grpSpPr>
        <p:sp>
          <p:nvSpPr>
            <p:cNvPr id="10" name="Flowchart: Alternate Process 9"/>
            <p:cNvSpPr/>
            <p:nvPr/>
          </p:nvSpPr>
          <p:spPr>
            <a:xfrm>
              <a:off x="482804" y="570586"/>
              <a:ext cx="1513973" cy="622536"/>
            </a:xfrm>
            <a:prstGeom prst="flowChartAlternateProcess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-12162" y="-54652"/>
              <a:ext cx="1141172" cy="1133475"/>
            </a:xfrm>
            <a:prstGeom prst="flowChartConnector">
              <a:avLst/>
            </a:prstGeom>
            <a:solidFill>
              <a:sysClr val="window" lastClr="FFFFFF"/>
            </a:solidFill>
            <a:ln w="762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933750" y="616469"/>
              <a:ext cx="1111885" cy="61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Arduino Microcontroller sends Signal</a:t>
              </a:r>
            </a:p>
          </p:txBody>
        </p:sp>
        <p:pic>
          <p:nvPicPr>
            <p:cNvPr id="13" name="Picture 12" descr="http://www.arduino.org/images/arduino_official_Logo__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96" y="234087"/>
              <a:ext cx="767715" cy="58356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" name="Straight Arrow Connector 31"/>
          <p:cNvCxnSpPr>
            <a:cxnSpLocks/>
          </p:cNvCxnSpPr>
          <p:nvPr/>
        </p:nvCxnSpPr>
        <p:spPr>
          <a:xfrm>
            <a:off x="3727666" y="2815842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3531363" y="3000730"/>
            <a:ext cx="878714" cy="10588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bluetooth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50" y="2062389"/>
            <a:ext cx="372350" cy="56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7717670" y="2837055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8476830" y="1460939"/>
            <a:ext cx="3039159" cy="1952616"/>
            <a:chOff x="0" y="0"/>
            <a:chExt cx="2061996" cy="1325123"/>
          </a:xfrm>
          <a:effectLst/>
        </p:grpSpPr>
        <p:sp>
          <p:nvSpPr>
            <p:cNvPr id="46" name="Flowchart: Alternate Process 45"/>
            <p:cNvSpPr/>
            <p:nvPr/>
          </p:nvSpPr>
          <p:spPr>
            <a:xfrm>
              <a:off x="482803" y="585216"/>
              <a:ext cx="1514475" cy="646453"/>
            </a:xfrm>
            <a:prstGeom prst="flowChartAlternateProcess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0" y="0"/>
              <a:ext cx="1141172" cy="1133475"/>
            </a:xfrm>
            <a:prstGeom prst="flowChartConnector">
              <a:avLst/>
            </a:prstGeom>
            <a:solidFill>
              <a:srgbClr val="8FAADC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5" y="82411"/>
              <a:ext cx="1019468" cy="968656"/>
            </a:xfrm>
            <a:prstGeom prst="ellipse">
              <a:avLst/>
            </a:prstGeom>
            <a:ln w="63500" cap="rnd">
              <a:noFill/>
            </a:ln>
            <a:effectLst/>
          </p:spPr>
        </p:pic>
        <p:sp>
          <p:nvSpPr>
            <p:cNvPr id="49" name="Text Box 2"/>
            <p:cNvSpPr txBox="1">
              <a:spLocks noChangeArrowheads="1"/>
            </p:cNvSpPr>
            <p:nvPr/>
          </p:nvSpPr>
          <p:spPr bwMode="auto">
            <a:xfrm>
              <a:off x="950111" y="711078"/>
              <a:ext cx="1111885" cy="61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Varying current input to brake</a:t>
              </a:r>
            </a:p>
          </p:txBody>
        </p:sp>
      </p:grp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10558769" y="3413555"/>
            <a:ext cx="0" cy="655867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8623306" y="3613710"/>
            <a:ext cx="3060069" cy="1964097"/>
            <a:chOff x="0" y="0"/>
            <a:chExt cx="2076506" cy="1332710"/>
          </a:xfrm>
        </p:grpSpPr>
        <p:grpSp>
          <p:nvGrpSpPr>
            <p:cNvPr id="59" name="Group 58"/>
            <p:cNvGrpSpPr/>
            <p:nvPr/>
          </p:nvGrpSpPr>
          <p:grpSpPr>
            <a:xfrm>
              <a:off x="0" y="0"/>
              <a:ext cx="2076506" cy="1332710"/>
              <a:chOff x="0" y="0"/>
              <a:chExt cx="2076506" cy="1332710"/>
            </a:xfrm>
          </p:grpSpPr>
          <p:sp>
            <p:nvSpPr>
              <p:cNvPr id="61" name="Flowchart: Alternate Process 60"/>
              <p:cNvSpPr/>
              <p:nvPr/>
            </p:nvSpPr>
            <p:spPr>
              <a:xfrm>
                <a:off x="482804" y="570586"/>
                <a:ext cx="1513973" cy="677189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lowchart: Connector 61"/>
              <p:cNvSpPr/>
              <p:nvPr/>
            </p:nvSpPr>
            <p:spPr>
              <a:xfrm>
                <a:off x="0" y="0"/>
                <a:ext cx="1141172" cy="1133475"/>
              </a:xfrm>
              <a:prstGeom prst="flowChartConnector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Text Box 2"/>
              <p:cNvSpPr txBox="1">
                <a:spLocks noChangeArrowheads="1"/>
              </p:cNvSpPr>
              <p:nvPr/>
            </p:nvSpPr>
            <p:spPr bwMode="auto">
              <a:xfrm>
                <a:off x="1051689" y="715699"/>
                <a:ext cx="1024817" cy="617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Brake generates resistive force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0" name="Picture 59" descr="http://www.electric-brake.com/img/magnetic-partice-brak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25" y="114300"/>
              <a:ext cx="809625" cy="809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1" name="Straight Arrow Connector 70"/>
          <p:cNvCxnSpPr>
            <a:cxnSpLocks/>
          </p:cNvCxnSpPr>
          <p:nvPr/>
        </p:nvCxnSpPr>
        <p:spPr>
          <a:xfrm flipV="1">
            <a:off x="3206941" y="3131155"/>
            <a:ext cx="1776515" cy="114056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</p:cNvCxnSpPr>
          <p:nvPr/>
        </p:nvCxnSpPr>
        <p:spPr>
          <a:xfrm flipH="1">
            <a:off x="7760863" y="4953625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662796" y="3617212"/>
            <a:ext cx="3076799" cy="1892228"/>
            <a:chOff x="568667" y="3509636"/>
            <a:chExt cx="3076799" cy="1892228"/>
          </a:xfrm>
        </p:grpSpPr>
        <p:grpSp>
          <p:nvGrpSpPr>
            <p:cNvPr id="21" name="Group 20"/>
            <p:cNvGrpSpPr/>
            <p:nvPr/>
          </p:nvGrpSpPr>
          <p:grpSpPr>
            <a:xfrm>
              <a:off x="568667" y="3509636"/>
              <a:ext cx="3076799" cy="1892228"/>
              <a:chOff x="0" y="0"/>
              <a:chExt cx="2087859" cy="1283944"/>
            </a:xfrm>
          </p:grpSpPr>
          <p:sp>
            <p:nvSpPr>
              <p:cNvPr id="23" name="Flowchart: Alternate Process 22"/>
              <p:cNvSpPr/>
              <p:nvPr/>
            </p:nvSpPr>
            <p:spPr>
              <a:xfrm>
                <a:off x="482804" y="570586"/>
                <a:ext cx="1513973" cy="677189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lowchart: Connector 23"/>
              <p:cNvSpPr/>
              <p:nvPr/>
            </p:nvSpPr>
            <p:spPr>
              <a:xfrm>
                <a:off x="0" y="0"/>
                <a:ext cx="1141172" cy="1133475"/>
              </a:xfrm>
              <a:prstGeom prst="flowChartConnector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Text Box 2"/>
              <p:cNvSpPr txBox="1">
                <a:spLocks noChangeArrowheads="1"/>
              </p:cNvSpPr>
              <p:nvPr/>
            </p:nvSpPr>
            <p:spPr bwMode="auto">
              <a:xfrm>
                <a:off x="1063042" y="666933"/>
                <a:ext cx="1024817" cy="617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rgbClr val="333F50"/>
                    </a:solidFill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Patient progress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tracked and recorded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3" name="Picture 72" descr="http://skpang.co.uk/catalog/images/sensors/accelerometer/10121-01.jp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982" y="3794151"/>
              <a:ext cx="1193315" cy="119331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0" name="Straight Arrow Connector 79"/>
          <p:cNvCxnSpPr>
            <a:cxnSpLocks/>
          </p:cNvCxnSpPr>
          <p:nvPr/>
        </p:nvCxnSpPr>
        <p:spPr>
          <a:xfrm flipH="1">
            <a:off x="3727666" y="4909019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670600" y="3560599"/>
            <a:ext cx="2942575" cy="1892228"/>
            <a:chOff x="4576471" y="3453023"/>
            <a:chExt cx="2942575" cy="1892228"/>
          </a:xfrm>
        </p:grpSpPr>
        <p:grpSp>
          <p:nvGrpSpPr>
            <p:cNvPr id="75" name="Group 74"/>
            <p:cNvGrpSpPr/>
            <p:nvPr/>
          </p:nvGrpSpPr>
          <p:grpSpPr>
            <a:xfrm>
              <a:off x="4576471" y="3453023"/>
              <a:ext cx="2942575" cy="1892228"/>
              <a:chOff x="0" y="0"/>
              <a:chExt cx="1996777" cy="1283944"/>
            </a:xfrm>
          </p:grpSpPr>
          <p:sp>
            <p:nvSpPr>
              <p:cNvPr id="76" name="Flowchart: Alternate Process 75"/>
              <p:cNvSpPr/>
              <p:nvPr/>
            </p:nvSpPr>
            <p:spPr>
              <a:xfrm>
                <a:off x="482804" y="570586"/>
                <a:ext cx="1513973" cy="677189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lowchart: Connector 76"/>
              <p:cNvSpPr/>
              <p:nvPr/>
            </p:nvSpPr>
            <p:spPr>
              <a:xfrm>
                <a:off x="0" y="0"/>
                <a:ext cx="1141172" cy="1133475"/>
              </a:xfrm>
              <a:prstGeom prst="flowChartConnector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Text Box 2"/>
              <p:cNvSpPr txBox="1">
                <a:spLocks noChangeArrowheads="1"/>
              </p:cNvSpPr>
              <p:nvPr/>
            </p:nvSpPr>
            <p:spPr bwMode="auto">
              <a:xfrm>
                <a:off x="1063042" y="666933"/>
                <a:ext cx="896064" cy="617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noProof="0" dirty="0">
                    <a:solidFill>
                      <a:srgbClr val="333F50"/>
                    </a:solidFill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Patient carries out assigned training 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58592" y="3530862"/>
              <a:ext cx="1528018" cy="152839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30918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dirty="0">
                <a:solidFill>
                  <a:srgbClr val="333F50"/>
                </a:solidFill>
              </a:rPr>
              <a:t>Physician-patient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Information Flow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5633" y="1588728"/>
            <a:ext cx="3105911" cy="1942598"/>
            <a:chOff x="-45289" y="6798"/>
            <a:chExt cx="2107285" cy="1318325"/>
          </a:xfrm>
        </p:grpSpPr>
        <p:sp>
          <p:nvSpPr>
            <p:cNvPr id="5" name="Flowchart: Alternate Process 4"/>
            <p:cNvSpPr/>
            <p:nvPr/>
          </p:nvSpPr>
          <p:spPr>
            <a:xfrm>
              <a:off x="482803" y="585216"/>
              <a:ext cx="1514475" cy="646453"/>
            </a:xfrm>
            <a:prstGeom prst="flowChartAlternateProcess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-45289" y="6798"/>
              <a:ext cx="1141172" cy="1133475"/>
            </a:xfrm>
            <a:prstGeom prst="flowChartConnector">
              <a:avLst/>
            </a:prstGeom>
            <a:solidFill>
              <a:srgbClr val="8FAADC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14" y="51997"/>
              <a:ext cx="1125393" cy="1038215"/>
            </a:xfrm>
            <a:prstGeom prst="rect">
              <a:avLst/>
            </a:prstGeom>
          </p:spPr>
        </p:pic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950111" y="711078"/>
              <a:ext cx="1111885" cy="61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Physician Input (Matlab GUI)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85257" y="1490834"/>
            <a:ext cx="3032413" cy="1894030"/>
            <a:chOff x="-12162" y="-54652"/>
            <a:chExt cx="2057797" cy="1285166"/>
          </a:xfrm>
        </p:grpSpPr>
        <p:sp>
          <p:nvSpPr>
            <p:cNvPr id="10" name="Flowchart: Alternate Process 9"/>
            <p:cNvSpPr/>
            <p:nvPr/>
          </p:nvSpPr>
          <p:spPr>
            <a:xfrm>
              <a:off x="482804" y="570586"/>
              <a:ext cx="1513973" cy="622536"/>
            </a:xfrm>
            <a:prstGeom prst="flowChartAlternateProcess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-12162" y="-54652"/>
              <a:ext cx="1141172" cy="1133475"/>
            </a:xfrm>
            <a:prstGeom prst="flowChartConnector">
              <a:avLst/>
            </a:prstGeom>
            <a:solidFill>
              <a:sysClr val="window" lastClr="FFFFFF"/>
            </a:solidFill>
            <a:ln w="762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933750" y="616469"/>
              <a:ext cx="1111885" cy="61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Arduino Microcontroller sends Signal</a:t>
              </a:r>
            </a:p>
          </p:txBody>
        </p:sp>
        <p:pic>
          <p:nvPicPr>
            <p:cNvPr id="13" name="Picture 12" descr="http://www.arduino.org/images/arduino_official_Logo__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96" y="234087"/>
              <a:ext cx="767715" cy="58356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" name="Straight Arrow Connector 31"/>
          <p:cNvCxnSpPr>
            <a:cxnSpLocks/>
          </p:cNvCxnSpPr>
          <p:nvPr/>
        </p:nvCxnSpPr>
        <p:spPr>
          <a:xfrm>
            <a:off x="3727666" y="2815842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3531363" y="3000730"/>
            <a:ext cx="878714" cy="10588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bluetooth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50" y="2062389"/>
            <a:ext cx="372350" cy="56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7717670" y="2837055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8476830" y="1460939"/>
            <a:ext cx="3039159" cy="1952616"/>
            <a:chOff x="0" y="0"/>
            <a:chExt cx="2061996" cy="1325123"/>
          </a:xfrm>
          <a:effectLst/>
        </p:grpSpPr>
        <p:sp>
          <p:nvSpPr>
            <p:cNvPr id="46" name="Flowchart: Alternate Process 45"/>
            <p:cNvSpPr/>
            <p:nvPr/>
          </p:nvSpPr>
          <p:spPr>
            <a:xfrm>
              <a:off x="482803" y="585216"/>
              <a:ext cx="1514475" cy="646453"/>
            </a:xfrm>
            <a:prstGeom prst="flowChartAlternateProcess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0" y="0"/>
              <a:ext cx="1141172" cy="1133475"/>
            </a:xfrm>
            <a:prstGeom prst="flowChartConnector">
              <a:avLst/>
            </a:prstGeom>
            <a:solidFill>
              <a:srgbClr val="8FAADC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5" y="82411"/>
              <a:ext cx="1019468" cy="968656"/>
            </a:xfrm>
            <a:prstGeom prst="ellipse">
              <a:avLst/>
            </a:prstGeom>
            <a:ln w="63500" cap="rnd">
              <a:noFill/>
            </a:ln>
            <a:effectLst/>
          </p:spPr>
        </p:pic>
        <p:sp>
          <p:nvSpPr>
            <p:cNvPr id="49" name="Text Box 2"/>
            <p:cNvSpPr txBox="1">
              <a:spLocks noChangeArrowheads="1"/>
            </p:cNvSpPr>
            <p:nvPr/>
          </p:nvSpPr>
          <p:spPr bwMode="auto">
            <a:xfrm>
              <a:off x="950111" y="711078"/>
              <a:ext cx="1111885" cy="61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Varying current input to brake</a:t>
              </a:r>
            </a:p>
          </p:txBody>
        </p:sp>
      </p:grp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10558769" y="3413555"/>
            <a:ext cx="0" cy="655867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8623306" y="3613710"/>
            <a:ext cx="3060069" cy="1964097"/>
            <a:chOff x="0" y="0"/>
            <a:chExt cx="2076506" cy="1332710"/>
          </a:xfrm>
        </p:grpSpPr>
        <p:grpSp>
          <p:nvGrpSpPr>
            <p:cNvPr id="59" name="Group 58"/>
            <p:cNvGrpSpPr/>
            <p:nvPr/>
          </p:nvGrpSpPr>
          <p:grpSpPr>
            <a:xfrm>
              <a:off x="0" y="0"/>
              <a:ext cx="2076506" cy="1332710"/>
              <a:chOff x="0" y="0"/>
              <a:chExt cx="2076506" cy="1332710"/>
            </a:xfrm>
          </p:grpSpPr>
          <p:sp>
            <p:nvSpPr>
              <p:cNvPr id="61" name="Flowchart: Alternate Process 60"/>
              <p:cNvSpPr/>
              <p:nvPr/>
            </p:nvSpPr>
            <p:spPr>
              <a:xfrm>
                <a:off x="482804" y="570586"/>
                <a:ext cx="1513973" cy="677189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lowchart: Connector 61"/>
              <p:cNvSpPr/>
              <p:nvPr/>
            </p:nvSpPr>
            <p:spPr>
              <a:xfrm>
                <a:off x="0" y="0"/>
                <a:ext cx="1141172" cy="1133475"/>
              </a:xfrm>
              <a:prstGeom prst="flowChartConnector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Text Box 2"/>
              <p:cNvSpPr txBox="1">
                <a:spLocks noChangeArrowheads="1"/>
              </p:cNvSpPr>
              <p:nvPr/>
            </p:nvSpPr>
            <p:spPr bwMode="auto">
              <a:xfrm>
                <a:off x="1051689" y="715699"/>
                <a:ext cx="1024817" cy="617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Brake generates resistive force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0" name="Picture 59" descr="http://www.electric-brake.com/img/magnetic-partice-brak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25" y="114300"/>
              <a:ext cx="809625" cy="809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1" name="Straight Arrow Connector 70"/>
          <p:cNvCxnSpPr>
            <a:cxnSpLocks/>
          </p:cNvCxnSpPr>
          <p:nvPr/>
        </p:nvCxnSpPr>
        <p:spPr>
          <a:xfrm flipV="1">
            <a:off x="3206941" y="3131155"/>
            <a:ext cx="1776515" cy="114056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</p:cNvCxnSpPr>
          <p:nvPr/>
        </p:nvCxnSpPr>
        <p:spPr>
          <a:xfrm flipH="1">
            <a:off x="7760863" y="4953625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662796" y="3617212"/>
            <a:ext cx="3076799" cy="1892228"/>
            <a:chOff x="568667" y="3509636"/>
            <a:chExt cx="3076799" cy="1892228"/>
          </a:xfrm>
        </p:grpSpPr>
        <p:grpSp>
          <p:nvGrpSpPr>
            <p:cNvPr id="21" name="Group 20"/>
            <p:cNvGrpSpPr/>
            <p:nvPr/>
          </p:nvGrpSpPr>
          <p:grpSpPr>
            <a:xfrm>
              <a:off x="568667" y="3509636"/>
              <a:ext cx="3076799" cy="1892228"/>
              <a:chOff x="0" y="0"/>
              <a:chExt cx="2087859" cy="1283944"/>
            </a:xfrm>
          </p:grpSpPr>
          <p:sp>
            <p:nvSpPr>
              <p:cNvPr id="23" name="Flowchart: Alternate Process 22"/>
              <p:cNvSpPr/>
              <p:nvPr/>
            </p:nvSpPr>
            <p:spPr>
              <a:xfrm>
                <a:off x="482804" y="570586"/>
                <a:ext cx="1513973" cy="677189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lowchart: Connector 23"/>
              <p:cNvSpPr/>
              <p:nvPr/>
            </p:nvSpPr>
            <p:spPr>
              <a:xfrm>
                <a:off x="0" y="0"/>
                <a:ext cx="1141172" cy="1133475"/>
              </a:xfrm>
              <a:prstGeom prst="flowChartConnector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Text Box 2"/>
              <p:cNvSpPr txBox="1">
                <a:spLocks noChangeArrowheads="1"/>
              </p:cNvSpPr>
              <p:nvPr/>
            </p:nvSpPr>
            <p:spPr bwMode="auto">
              <a:xfrm>
                <a:off x="1063042" y="666933"/>
                <a:ext cx="1024817" cy="617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rgbClr val="333F50"/>
                    </a:solidFill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Patient progress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tracked and recorded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3" name="Picture 72" descr="http://skpang.co.uk/catalog/images/sensors/accelerometer/10121-01.jp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982" y="3794151"/>
              <a:ext cx="1193315" cy="119331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0" name="Straight Arrow Connector 79"/>
          <p:cNvCxnSpPr>
            <a:cxnSpLocks/>
          </p:cNvCxnSpPr>
          <p:nvPr/>
        </p:nvCxnSpPr>
        <p:spPr>
          <a:xfrm flipH="1">
            <a:off x="3727666" y="4909019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670600" y="3560599"/>
            <a:ext cx="2942575" cy="1892228"/>
            <a:chOff x="4576471" y="3453023"/>
            <a:chExt cx="2942575" cy="1892228"/>
          </a:xfrm>
        </p:grpSpPr>
        <p:grpSp>
          <p:nvGrpSpPr>
            <p:cNvPr id="75" name="Group 74"/>
            <p:cNvGrpSpPr/>
            <p:nvPr/>
          </p:nvGrpSpPr>
          <p:grpSpPr>
            <a:xfrm>
              <a:off x="4576471" y="3453023"/>
              <a:ext cx="2942575" cy="1892228"/>
              <a:chOff x="0" y="0"/>
              <a:chExt cx="1996777" cy="1283944"/>
            </a:xfrm>
          </p:grpSpPr>
          <p:sp>
            <p:nvSpPr>
              <p:cNvPr id="76" name="Flowchart: Alternate Process 75"/>
              <p:cNvSpPr/>
              <p:nvPr/>
            </p:nvSpPr>
            <p:spPr>
              <a:xfrm>
                <a:off x="482804" y="570586"/>
                <a:ext cx="1513973" cy="677189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lowchart: Connector 76"/>
              <p:cNvSpPr/>
              <p:nvPr/>
            </p:nvSpPr>
            <p:spPr>
              <a:xfrm>
                <a:off x="0" y="0"/>
                <a:ext cx="1141172" cy="1133475"/>
              </a:xfrm>
              <a:prstGeom prst="flowChartConnector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Text Box 2"/>
              <p:cNvSpPr txBox="1">
                <a:spLocks noChangeArrowheads="1"/>
              </p:cNvSpPr>
              <p:nvPr/>
            </p:nvSpPr>
            <p:spPr bwMode="auto">
              <a:xfrm>
                <a:off x="1063042" y="666933"/>
                <a:ext cx="896064" cy="617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noProof="0" dirty="0">
                    <a:solidFill>
                      <a:srgbClr val="333F50"/>
                    </a:solidFill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Patient carries out assigned training 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58592" y="3530862"/>
              <a:ext cx="1528018" cy="152839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67982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>
                <a:solidFill>
                  <a:srgbClr val="C00000"/>
                </a:solidFill>
              </a:rPr>
              <a:t>Variable </a:t>
            </a:r>
            <a:r>
              <a:rPr lang="en-US" dirty="0">
                <a:solidFill>
                  <a:srgbClr val="333F50"/>
                </a:solidFill>
              </a:rPr>
              <a:t>resistance system 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3259359" y="3066803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018519" y="1690687"/>
            <a:ext cx="3039159" cy="1952616"/>
            <a:chOff x="0" y="0"/>
            <a:chExt cx="2061996" cy="1325123"/>
          </a:xfrm>
          <a:effectLst/>
        </p:grpSpPr>
        <p:sp>
          <p:nvSpPr>
            <p:cNvPr id="18" name="Flowchart: Alternate Process 17"/>
            <p:cNvSpPr/>
            <p:nvPr/>
          </p:nvSpPr>
          <p:spPr>
            <a:xfrm>
              <a:off x="482803" y="585216"/>
              <a:ext cx="1514475" cy="646453"/>
            </a:xfrm>
            <a:prstGeom prst="flowChartAlternateProcess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Connector 18"/>
            <p:cNvSpPr/>
            <p:nvPr/>
          </p:nvSpPr>
          <p:spPr>
            <a:xfrm>
              <a:off x="0" y="0"/>
              <a:ext cx="1141172" cy="1133475"/>
            </a:xfrm>
            <a:prstGeom prst="flowChartConnector">
              <a:avLst/>
            </a:prstGeom>
            <a:solidFill>
              <a:srgbClr val="8FAADC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5" y="82411"/>
              <a:ext cx="1019468" cy="968656"/>
            </a:xfrm>
            <a:prstGeom prst="ellipse">
              <a:avLst/>
            </a:prstGeom>
            <a:ln w="63500" cap="rnd">
              <a:noFill/>
            </a:ln>
            <a:effectLst/>
          </p:spPr>
        </p:pic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950111" y="711078"/>
              <a:ext cx="1111885" cy="61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Varying current input to brake</a:t>
              </a:r>
            </a:p>
          </p:txBody>
        </p:sp>
      </p:grpSp>
      <p:pic>
        <p:nvPicPr>
          <p:cNvPr id="26" name="Shape 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004" y="1035620"/>
            <a:ext cx="3729596" cy="4407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7057678" y="3029310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197"/>
          <p:cNvSpPr txBox="1"/>
          <p:nvPr/>
        </p:nvSpPr>
        <p:spPr>
          <a:xfrm>
            <a:off x="1059031" y="4190820"/>
            <a:ext cx="7342174" cy="12130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0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Varying current modulates the brake’s resistance to rotation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0519" y="1812123"/>
            <a:ext cx="3105911" cy="1942598"/>
            <a:chOff x="-45289" y="6798"/>
            <a:chExt cx="2107285" cy="1318325"/>
          </a:xfrm>
        </p:grpSpPr>
        <p:sp>
          <p:nvSpPr>
            <p:cNvPr id="30" name="Flowchart: Alternate Process 29"/>
            <p:cNvSpPr/>
            <p:nvPr/>
          </p:nvSpPr>
          <p:spPr>
            <a:xfrm>
              <a:off x="482803" y="585216"/>
              <a:ext cx="1514475" cy="646453"/>
            </a:xfrm>
            <a:prstGeom prst="flowChartAlternateProcess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-45289" y="6798"/>
              <a:ext cx="1141172" cy="1133475"/>
            </a:xfrm>
            <a:prstGeom prst="flowChartConnector">
              <a:avLst/>
            </a:prstGeom>
            <a:solidFill>
              <a:srgbClr val="8FAADC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14" y="51997"/>
              <a:ext cx="1125393" cy="1038215"/>
            </a:xfrm>
            <a:prstGeom prst="rect">
              <a:avLst/>
            </a:prstGeom>
          </p:spPr>
        </p:pic>
        <p:sp>
          <p:nvSpPr>
            <p:cNvPr id="33" name="Text Box 2"/>
            <p:cNvSpPr txBox="1">
              <a:spLocks noChangeArrowheads="1"/>
            </p:cNvSpPr>
            <p:nvPr/>
          </p:nvSpPr>
          <p:spPr bwMode="auto">
            <a:xfrm>
              <a:off x="950111" y="711078"/>
              <a:ext cx="1111885" cy="61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Physician Input (Matlab GUI)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548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dirty="0">
                <a:solidFill>
                  <a:srgbClr val="333F50"/>
                </a:solidFill>
              </a:rPr>
              <a:t>Physician-patient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Information Flow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5633" y="1588728"/>
            <a:ext cx="3105911" cy="1942598"/>
            <a:chOff x="-45289" y="6798"/>
            <a:chExt cx="2107285" cy="1318325"/>
          </a:xfrm>
        </p:grpSpPr>
        <p:sp>
          <p:nvSpPr>
            <p:cNvPr id="5" name="Flowchart: Alternate Process 4"/>
            <p:cNvSpPr/>
            <p:nvPr/>
          </p:nvSpPr>
          <p:spPr>
            <a:xfrm>
              <a:off x="482803" y="585216"/>
              <a:ext cx="1514475" cy="646453"/>
            </a:xfrm>
            <a:prstGeom prst="flowChartAlternateProcess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-45289" y="6798"/>
              <a:ext cx="1141172" cy="1133475"/>
            </a:xfrm>
            <a:prstGeom prst="flowChartConnector">
              <a:avLst/>
            </a:prstGeom>
            <a:solidFill>
              <a:srgbClr val="8FAADC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14" y="51997"/>
              <a:ext cx="1125393" cy="1038215"/>
            </a:xfrm>
            <a:prstGeom prst="rect">
              <a:avLst/>
            </a:prstGeom>
          </p:spPr>
        </p:pic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950111" y="711078"/>
              <a:ext cx="1111885" cy="61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Physician Input (Matlab GUI)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85257" y="1490834"/>
            <a:ext cx="3032413" cy="1894030"/>
            <a:chOff x="-12162" y="-54652"/>
            <a:chExt cx="2057797" cy="1285166"/>
          </a:xfrm>
        </p:grpSpPr>
        <p:sp>
          <p:nvSpPr>
            <p:cNvPr id="10" name="Flowchart: Alternate Process 9"/>
            <p:cNvSpPr/>
            <p:nvPr/>
          </p:nvSpPr>
          <p:spPr>
            <a:xfrm>
              <a:off x="482804" y="570586"/>
              <a:ext cx="1513973" cy="622536"/>
            </a:xfrm>
            <a:prstGeom prst="flowChartAlternateProcess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-12162" y="-54652"/>
              <a:ext cx="1141172" cy="1133475"/>
            </a:xfrm>
            <a:prstGeom prst="flowChartConnector">
              <a:avLst/>
            </a:prstGeom>
            <a:solidFill>
              <a:schemeClr val="bg1"/>
            </a:solidFill>
            <a:ln w="762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>
              <a:off x="933750" y="616469"/>
              <a:ext cx="1111885" cy="61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Arduino Microcontroller Sends PWM Signal</a:t>
              </a:r>
            </a:p>
          </p:txBody>
        </p:sp>
        <p:pic>
          <p:nvPicPr>
            <p:cNvPr id="13" name="Picture 12" descr="http://www.arduino.org/images/arduino_official_Logo__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96" y="234087"/>
              <a:ext cx="767715" cy="58356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" name="Straight Arrow Connector 31"/>
          <p:cNvCxnSpPr>
            <a:cxnSpLocks/>
          </p:cNvCxnSpPr>
          <p:nvPr/>
        </p:nvCxnSpPr>
        <p:spPr>
          <a:xfrm>
            <a:off x="3727666" y="2815842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3531363" y="2953838"/>
            <a:ext cx="878714" cy="10588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Image result for bluetooth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450" y="2062389"/>
            <a:ext cx="372350" cy="56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7717670" y="2837055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8476830" y="1460939"/>
            <a:ext cx="3039159" cy="1952616"/>
            <a:chOff x="0" y="0"/>
            <a:chExt cx="2061996" cy="1325123"/>
          </a:xfrm>
          <a:effectLst/>
        </p:grpSpPr>
        <p:sp>
          <p:nvSpPr>
            <p:cNvPr id="46" name="Flowchart: Alternate Process 45"/>
            <p:cNvSpPr/>
            <p:nvPr/>
          </p:nvSpPr>
          <p:spPr>
            <a:xfrm>
              <a:off x="482803" y="585216"/>
              <a:ext cx="1514475" cy="646453"/>
            </a:xfrm>
            <a:prstGeom prst="flowChartAlternateProcess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8FAADC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0" y="0"/>
              <a:ext cx="1141172" cy="1133475"/>
            </a:xfrm>
            <a:prstGeom prst="flowChartConnector">
              <a:avLst/>
            </a:prstGeom>
            <a:solidFill>
              <a:srgbClr val="8FAADC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5" y="82411"/>
              <a:ext cx="1019468" cy="968656"/>
            </a:xfrm>
            <a:prstGeom prst="ellipse">
              <a:avLst/>
            </a:prstGeom>
            <a:ln w="63500" cap="rnd">
              <a:noFill/>
            </a:ln>
            <a:effectLst/>
          </p:spPr>
        </p:pic>
        <p:sp>
          <p:nvSpPr>
            <p:cNvPr id="49" name="Text Box 2"/>
            <p:cNvSpPr txBox="1">
              <a:spLocks noChangeArrowheads="1"/>
            </p:cNvSpPr>
            <p:nvPr/>
          </p:nvSpPr>
          <p:spPr bwMode="auto">
            <a:xfrm>
              <a:off x="950111" y="711078"/>
              <a:ext cx="1111885" cy="614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Varying current input to brake</a:t>
              </a:r>
            </a:p>
          </p:txBody>
        </p:sp>
      </p:grp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10558769" y="3413555"/>
            <a:ext cx="0" cy="655867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8623306" y="3613710"/>
            <a:ext cx="3060069" cy="1964097"/>
            <a:chOff x="0" y="0"/>
            <a:chExt cx="2076506" cy="1332710"/>
          </a:xfrm>
        </p:grpSpPr>
        <p:grpSp>
          <p:nvGrpSpPr>
            <p:cNvPr id="59" name="Group 58"/>
            <p:cNvGrpSpPr/>
            <p:nvPr/>
          </p:nvGrpSpPr>
          <p:grpSpPr>
            <a:xfrm>
              <a:off x="0" y="0"/>
              <a:ext cx="2076506" cy="1332710"/>
              <a:chOff x="0" y="0"/>
              <a:chExt cx="2076506" cy="1332710"/>
            </a:xfrm>
          </p:grpSpPr>
          <p:sp>
            <p:nvSpPr>
              <p:cNvPr id="61" name="Flowchart: Alternate Process 60"/>
              <p:cNvSpPr/>
              <p:nvPr/>
            </p:nvSpPr>
            <p:spPr>
              <a:xfrm>
                <a:off x="482804" y="570586"/>
                <a:ext cx="1513973" cy="677189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lowchart: Connector 61"/>
              <p:cNvSpPr/>
              <p:nvPr/>
            </p:nvSpPr>
            <p:spPr>
              <a:xfrm>
                <a:off x="0" y="0"/>
                <a:ext cx="1141172" cy="1133475"/>
              </a:xfrm>
              <a:prstGeom prst="flowChartConnector">
                <a:avLst/>
              </a:prstGeom>
              <a:solidFill>
                <a:schemeClr val="bg1"/>
              </a:solidFill>
              <a:ln w="762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Text Box 2"/>
              <p:cNvSpPr txBox="1">
                <a:spLocks noChangeArrowheads="1"/>
              </p:cNvSpPr>
              <p:nvPr/>
            </p:nvSpPr>
            <p:spPr bwMode="auto">
              <a:xfrm>
                <a:off x="1051689" y="715699"/>
                <a:ext cx="1024817" cy="617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Brake generates resistive force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0" name="Picture 59" descr="http://www.electric-brake.com/img/magnetic-partice-brak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25" y="114300"/>
              <a:ext cx="809625" cy="8096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1" name="Straight Arrow Connector 70"/>
          <p:cNvCxnSpPr>
            <a:cxnSpLocks/>
          </p:cNvCxnSpPr>
          <p:nvPr/>
        </p:nvCxnSpPr>
        <p:spPr>
          <a:xfrm flipV="1">
            <a:off x="3206941" y="3131155"/>
            <a:ext cx="1776515" cy="114056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</p:cNvCxnSpPr>
          <p:nvPr/>
        </p:nvCxnSpPr>
        <p:spPr>
          <a:xfrm flipH="1">
            <a:off x="7760863" y="4953625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662796" y="3617212"/>
            <a:ext cx="3076799" cy="1892228"/>
            <a:chOff x="568667" y="3509636"/>
            <a:chExt cx="3076799" cy="1892228"/>
          </a:xfrm>
        </p:grpSpPr>
        <p:grpSp>
          <p:nvGrpSpPr>
            <p:cNvPr id="21" name="Group 20"/>
            <p:cNvGrpSpPr/>
            <p:nvPr/>
          </p:nvGrpSpPr>
          <p:grpSpPr>
            <a:xfrm>
              <a:off x="568667" y="3509636"/>
              <a:ext cx="3076799" cy="1892228"/>
              <a:chOff x="0" y="0"/>
              <a:chExt cx="2087859" cy="1283944"/>
            </a:xfrm>
          </p:grpSpPr>
          <p:sp>
            <p:nvSpPr>
              <p:cNvPr id="23" name="Flowchart: Alternate Process 22"/>
              <p:cNvSpPr/>
              <p:nvPr/>
            </p:nvSpPr>
            <p:spPr>
              <a:xfrm>
                <a:off x="482804" y="570586"/>
                <a:ext cx="1513973" cy="677189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lowchart: Connector 23"/>
              <p:cNvSpPr/>
              <p:nvPr/>
            </p:nvSpPr>
            <p:spPr>
              <a:xfrm>
                <a:off x="0" y="0"/>
                <a:ext cx="1141172" cy="1133475"/>
              </a:xfrm>
              <a:prstGeom prst="flowChartConnector">
                <a:avLst/>
              </a:prstGeom>
              <a:solidFill>
                <a:schemeClr val="bg1"/>
              </a:solidFill>
              <a:ln w="762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Text Box 2"/>
              <p:cNvSpPr txBox="1">
                <a:spLocks noChangeArrowheads="1"/>
              </p:cNvSpPr>
              <p:nvPr/>
            </p:nvSpPr>
            <p:spPr bwMode="auto">
              <a:xfrm>
                <a:off x="1063042" y="666933"/>
                <a:ext cx="1024817" cy="617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rgbClr val="333F50"/>
                    </a:solidFill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Patient progress </a:t>
                </a: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F5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tracked and recorded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3" name="Picture 72" descr="http://skpang.co.uk/catalog/images/sensors/accelerometer/10121-01.jp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982" y="3794151"/>
              <a:ext cx="1193315" cy="119331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0" name="Straight Arrow Connector 79"/>
          <p:cNvCxnSpPr>
            <a:cxnSpLocks/>
          </p:cNvCxnSpPr>
          <p:nvPr/>
        </p:nvCxnSpPr>
        <p:spPr>
          <a:xfrm flipH="1">
            <a:off x="3727666" y="4909019"/>
            <a:ext cx="897863" cy="0"/>
          </a:xfrm>
          <a:prstGeom prst="straightConnector1">
            <a:avLst/>
          </a:prstGeom>
          <a:ln w="762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670600" y="3560599"/>
            <a:ext cx="2942575" cy="1892228"/>
            <a:chOff x="4576471" y="3453023"/>
            <a:chExt cx="2942575" cy="1892228"/>
          </a:xfrm>
        </p:grpSpPr>
        <p:grpSp>
          <p:nvGrpSpPr>
            <p:cNvPr id="75" name="Group 74"/>
            <p:cNvGrpSpPr/>
            <p:nvPr/>
          </p:nvGrpSpPr>
          <p:grpSpPr>
            <a:xfrm>
              <a:off x="4576471" y="3453023"/>
              <a:ext cx="2942575" cy="1892228"/>
              <a:chOff x="0" y="0"/>
              <a:chExt cx="1996777" cy="1283944"/>
            </a:xfrm>
          </p:grpSpPr>
          <p:sp>
            <p:nvSpPr>
              <p:cNvPr id="76" name="Flowchart: Alternate Process 75"/>
              <p:cNvSpPr/>
              <p:nvPr/>
            </p:nvSpPr>
            <p:spPr>
              <a:xfrm>
                <a:off x="482804" y="570586"/>
                <a:ext cx="1513973" cy="677189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lowchart: Connector 76"/>
              <p:cNvSpPr/>
              <p:nvPr/>
            </p:nvSpPr>
            <p:spPr>
              <a:xfrm>
                <a:off x="0" y="0"/>
                <a:ext cx="1141172" cy="1133475"/>
              </a:xfrm>
              <a:prstGeom prst="flowChartConnector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Text Box 2"/>
              <p:cNvSpPr txBox="1">
                <a:spLocks noChangeArrowheads="1"/>
              </p:cNvSpPr>
              <p:nvPr/>
            </p:nvSpPr>
            <p:spPr bwMode="auto">
              <a:xfrm>
                <a:off x="1063042" y="666933"/>
                <a:ext cx="896064" cy="617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noProof="0" dirty="0">
                    <a:solidFill>
                      <a:srgbClr val="333F50"/>
                    </a:solidFill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Patient carries out assigned training 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58592" y="3530862"/>
              <a:ext cx="1528018" cy="152839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83442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186 L -0.18972 -0.03727 L -0.18972 -0.03704 L -0.18972 -0.03912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2" y="-187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>
                <a:solidFill>
                  <a:srgbClr val="333F50"/>
                </a:solidFill>
              </a:rPr>
              <a:t>Our track ensures </a:t>
            </a:r>
            <a:r>
              <a:rPr lang="en-US" dirty="0">
                <a:solidFill>
                  <a:srgbClr val="C00000"/>
                </a:solidFill>
              </a:rPr>
              <a:t>Targeted Therapy</a:t>
            </a:r>
            <a:r>
              <a:rPr lang="en-US" dirty="0">
                <a:solidFill>
                  <a:srgbClr val="333F50"/>
                </a:solidFill>
              </a:rPr>
              <a:t> </a:t>
            </a:r>
          </a:p>
        </p:txBody>
      </p:sp>
      <p:pic>
        <p:nvPicPr>
          <p:cNvPr id="4" name="Shape 170"/>
          <p:cNvPicPr preferRelativeResize="0"/>
          <p:nvPr/>
        </p:nvPicPr>
        <p:blipFill rotWithShape="1"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7295"/>
          <a:stretch/>
        </p:blipFill>
        <p:spPr>
          <a:xfrm>
            <a:off x="8166047" y="1233488"/>
            <a:ext cx="2952863" cy="23310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05"/>
          <p:cNvSpPr txBox="1">
            <a:spLocks noGrp="1"/>
          </p:cNvSpPr>
          <p:nvPr>
            <p:ph type="body" idx="1"/>
          </p:nvPr>
        </p:nvSpPr>
        <p:spPr>
          <a:xfrm>
            <a:off x="882124" y="1690687"/>
            <a:ext cx="7145769" cy="5549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Isolates inversion and eversion motions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206"/>
          <p:cNvSpPr txBox="1"/>
          <p:nvPr/>
        </p:nvSpPr>
        <p:spPr>
          <a:xfrm>
            <a:off x="838200" y="2531595"/>
            <a:ext cx="6835069" cy="73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250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rPr>
              <a:t>Shape determined by ankle sizes and motion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344127" y="3288412"/>
            <a:ext cx="2942575" cy="1892228"/>
            <a:chOff x="4576471" y="3453023"/>
            <a:chExt cx="2942575" cy="1892228"/>
          </a:xfrm>
        </p:grpSpPr>
        <p:grpSp>
          <p:nvGrpSpPr>
            <p:cNvPr id="16" name="Group 15"/>
            <p:cNvGrpSpPr/>
            <p:nvPr/>
          </p:nvGrpSpPr>
          <p:grpSpPr>
            <a:xfrm>
              <a:off x="4576471" y="3453023"/>
              <a:ext cx="2942575" cy="1892228"/>
              <a:chOff x="0" y="0"/>
              <a:chExt cx="1996777" cy="1283944"/>
            </a:xfrm>
          </p:grpSpPr>
          <p:sp>
            <p:nvSpPr>
              <p:cNvPr id="18" name="Flowchart: Alternate Process 17"/>
              <p:cNvSpPr/>
              <p:nvPr/>
            </p:nvSpPr>
            <p:spPr>
              <a:xfrm>
                <a:off x="482804" y="570586"/>
                <a:ext cx="1513973" cy="677189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lowchart: Connector 18"/>
              <p:cNvSpPr/>
              <p:nvPr/>
            </p:nvSpPr>
            <p:spPr>
              <a:xfrm>
                <a:off x="0" y="0"/>
                <a:ext cx="1141172" cy="1133475"/>
              </a:xfrm>
              <a:prstGeom prst="flowChartConnector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rgbClr val="8FAADC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 Box 2"/>
              <p:cNvSpPr txBox="1">
                <a:spLocks noChangeArrowheads="1"/>
              </p:cNvSpPr>
              <p:nvPr/>
            </p:nvSpPr>
            <p:spPr bwMode="auto">
              <a:xfrm>
                <a:off x="1063042" y="666933"/>
                <a:ext cx="896064" cy="6170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noProof="0" dirty="0">
                    <a:solidFill>
                      <a:srgbClr val="333F50"/>
                    </a:solidFill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Patient carries out assigned training 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333F5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8592" y="3530862"/>
              <a:ext cx="1528018" cy="152839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22" name="PlatformAssemb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6429" t="14039" r="29417" b="14924"/>
          <a:stretch/>
        </p:blipFill>
        <p:spPr>
          <a:xfrm>
            <a:off x="7839195" y="3478197"/>
            <a:ext cx="3606566" cy="23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4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26" y="3624546"/>
            <a:ext cx="7839075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>
                <a:solidFill>
                  <a:srgbClr val="C00000"/>
                </a:solidFill>
              </a:rPr>
              <a:t>Effective</a:t>
            </a:r>
            <a:r>
              <a:rPr lang="en-US" dirty="0"/>
              <a:t> </a:t>
            </a:r>
            <a:r>
              <a:rPr lang="en-US" dirty="0">
                <a:solidFill>
                  <a:srgbClr val="333F50"/>
                </a:solidFill>
              </a:rPr>
              <a:t>rehabilitation</a:t>
            </a:r>
          </a:p>
        </p:txBody>
      </p:sp>
      <p:sp>
        <p:nvSpPr>
          <p:cNvPr id="5" name="Shape 234"/>
          <p:cNvSpPr txBox="1"/>
          <p:nvPr/>
        </p:nvSpPr>
        <p:spPr>
          <a:xfrm>
            <a:off x="6660365" y="2237852"/>
            <a:ext cx="3096600" cy="9424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700" b="1" dirty="0">
                <a:solidFill>
                  <a:srgbClr val="C0000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0.8— 5.3 N-m</a:t>
            </a:r>
          </a:p>
          <a:p>
            <a:pPr lvl="0" algn="ctr" rtl="0">
              <a:spcBef>
                <a:spcPts val="0"/>
              </a:spcBef>
              <a:buNone/>
            </a:pPr>
            <a:endParaRPr sz="370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Shape 235"/>
          <p:cNvSpPr txBox="1"/>
          <p:nvPr/>
        </p:nvSpPr>
        <p:spPr>
          <a:xfrm>
            <a:off x="1321833" y="2232179"/>
            <a:ext cx="3879900" cy="3619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3100" dirty="0">
                <a:solidFill>
                  <a:srgbClr val="333F5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Torque range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0 — 20 N-m</a:t>
            </a:r>
          </a:p>
          <a:p>
            <a:pPr lvl="0" algn="r" rtl="0">
              <a:spcBef>
                <a:spcPts val="0"/>
              </a:spcBef>
              <a:buNone/>
            </a:pPr>
            <a:endParaRPr sz="1900" dirty="0">
              <a:solidFill>
                <a:srgbClr val="8FAADC"/>
              </a:solidFill>
              <a:latin typeface="Calibri" panose="020F0502020204030204" pitchFamily="34" charset="0"/>
              <a:ea typeface="Roboto"/>
              <a:cs typeface="Roboto"/>
              <a:sym typeface="Roboto"/>
            </a:endParaRPr>
          </a:p>
          <a:p>
            <a:pPr lvl="0" algn="r" rtl="0">
              <a:spcBef>
                <a:spcPts val="0"/>
              </a:spcBef>
              <a:buNone/>
            </a:pPr>
            <a:endParaRPr sz="31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Shape 236" descr="https://lh3.googleusercontent.com/J7uINtf9LqX1-fgie8G5eGZXLs2UQ8JjdLdijoDtu866tV9ij5Rm5pfZaT6BSWhAvDGB3IYXDL72e_y68ctDcJgfS81Pk-TPagH5vXA57CXH6txO8o35wFIRvgyDGjgNrjpJrI-AmpE"/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0165479" y="3966812"/>
            <a:ext cx="850800" cy="9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38" descr="https://lh3.googleusercontent.com/J7uINtf9LqX1-fgie8G5eGZXLs2UQ8JjdLdijoDtu866tV9ij5Rm5pfZaT6BSWhAvDGB3IYXDL72e_y68ctDcJgfS81Pk-TPagH5vXA57CXH6txO8o35wFIRvgyDGjgNrjpJrI-AmpE"/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0165479" y="2926783"/>
            <a:ext cx="850800" cy="979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5531636" y="1557400"/>
            <a:ext cx="1128729" cy="4525350"/>
            <a:chOff x="5531636" y="1557400"/>
            <a:chExt cx="1128729" cy="4525350"/>
          </a:xfrm>
        </p:grpSpPr>
        <p:grpSp>
          <p:nvGrpSpPr>
            <p:cNvPr id="3" name="Group 2"/>
            <p:cNvGrpSpPr/>
            <p:nvPr/>
          </p:nvGrpSpPr>
          <p:grpSpPr>
            <a:xfrm>
              <a:off x="5531636" y="1557400"/>
              <a:ext cx="1128729" cy="4525350"/>
              <a:chOff x="5392179" y="1557400"/>
              <a:chExt cx="1128729" cy="4525350"/>
            </a:xfrm>
          </p:grpSpPr>
          <p:sp>
            <p:nvSpPr>
              <p:cNvPr id="4" name="Shape 233"/>
              <p:cNvSpPr/>
              <p:nvPr/>
            </p:nvSpPr>
            <p:spPr>
              <a:xfrm>
                <a:off x="5933684" y="1557400"/>
                <a:ext cx="45719" cy="4525350"/>
              </a:xfrm>
              <a:prstGeom prst="flowChartAlternateProcess">
                <a:avLst/>
              </a:prstGeom>
              <a:solidFill>
                <a:srgbClr val="767171"/>
              </a:solidFill>
              <a:ln w="9525" cap="flat" cmpd="sng">
                <a:solidFill>
                  <a:srgbClr val="76717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rgbClr val="8FAADC"/>
                  </a:solidFill>
                </a:endParaRPr>
              </a:p>
            </p:txBody>
          </p:sp>
          <p:sp>
            <p:nvSpPr>
              <p:cNvPr id="11" name="Hexagon 10"/>
              <p:cNvSpPr/>
              <p:nvPr/>
            </p:nvSpPr>
            <p:spPr>
              <a:xfrm>
                <a:off x="5392179" y="3388581"/>
                <a:ext cx="1128729" cy="996274"/>
              </a:xfrm>
              <a:prstGeom prst="hexagon">
                <a:avLst/>
              </a:prstGeom>
              <a:solidFill>
                <a:schemeClr val="lt1"/>
              </a:solidFill>
              <a:ln w="41275"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2" descr="http://www.free-icons-download.net/images/dumbbell-icon-61878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1517" y="3611799"/>
              <a:ext cx="588966" cy="588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Shape 235"/>
          <p:cNvSpPr txBox="1"/>
          <p:nvPr/>
        </p:nvSpPr>
        <p:spPr>
          <a:xfrm>
            <a:off x="1434563" y="3416532"/>
            <a:ext cx="3879900" cy="8923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3100" dirty="0">
                <a:solidFill>
                  <a:srgbClr val="333F5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Torque resolution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0.5 N-m </a:t>
            </a:r>
          </a:p>
          <a:p>
            <a:pPr lvl="0" algn="r" rtl="0">
              <a:spcBef>
                <a:spcPts val="0"/>
              </a:spcBef>
              <a:buNone/>
            </a:pPr>
            <a:endParaRPr sz="2000" dirty="0">
              <a:solidFill>
                <a:srgbClr val="8FAADC"/>
              </a:solidFill>
              <a:latin typeface="Calibri" panose="020F050202020403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3" name="Shape 235"/>
          <p:cNvSpPr txBox="1"/>
          <p:nvPr/>
        </p:nvSpPr>
        <p:spPr>
          <a:xfrm>
            <a:off x="2018411" y="4601174"/>
            <a:ext cx="3296052" cy="97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3100" dirty="0">
                <a:solidFill>
                  <a:srgbClr val="333F5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Range of Motion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-23</a:t>
            </a:r>
            <a:r>
              <a:rPr lang="en-US" sz="2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o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— 12</a:t>
            </a:r>
            <a:r>
              <a:rPr lang="en-US" sz="2200" baseline="30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o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 </a:t>
            </a:r>
          </a:p>
          <a:p>
            <a:pPr lvl="0" algn="r" rtl="0">
              <a:spcBef>
                <a:spcPts val="0"/>
              </a:spcBef>
              <a:buNone/>
            </a:pPr>
            <a:endParaRPr sz="31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234"/>
          <p:cNvSpPr txBox="1"/>
          <p:nvPr/>
        </p:nvSpPr>
        <p:spPr>
          <a:xfrm>
            <a:off x="6593869" y="4680556"/>
            <a:ext cx="3096600" cy="8207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9729"/>
              <a:buFont typeface="Arial"/>
              <a:buNone/>
            </a:pPr>
            <a:r>
              <a:rPr lang="en-US" sz="3700" b="1" dirty="0">
                <a:solidFill>
                  <a:srgbClr val="C0000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-30</a:t>
            </a:r>
            <a:r>
              <a:rPr lang="en-US" sz="3700" b="1" baseline="30000" dirty="0">
                <a:solidFill>
                  <a:srgbClr val="C0000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o </a:t>
            </a:r>
            <a:r>
              <a:rPr lang="en-US" sz="3700" b="1" dirty="0">
                <a:solidFill>
                  <a:srgbClr val="C0000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— 30</a:t>
            </a:r>
            <a:r>
              <a:rPr lang="en-US" sz="3700" b="1" baseline="30000" dirty="0">
                <a:solidFill>
                  <a:srgbClr val="C0000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o</a:t>
            </a:r>
            <a:r>
              <a:rPr lang="en-US" sz="3700" b="1" dirty="0">
                <a:solidFill>
                  <a:srgbClr val="C0000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 </a:t>
            </a:r>
          </a:p>
          <a:p>
            <a:pPr lvl="0" algn="ctr" rtl="0">
              <a:spcBef>
                <a:spcPts val="0"/>
              </a:spcBef>
              <a:buNone/>
            </a:pPr>
            <a:endParaRPr sz="370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Shape 234"/>
          <p:cNvSpPr txBox="1"/>
          <p:nvPr/>
        </p:nvSpPr>
        <p:spPr>
          <a:xfrm>
            <a:off x="6593869" y="3461488"/>
            <a:ext cx="3096600" cy="802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9729"/>
              <a:buFont typeface="Arial"/>
              <a:buNone/>
            </a:pPr>
            <a:r>
              <a:rPr lang="en-US" sz="3700" b="1" dirty="0">
                <a:solidFill>
                  <a:srgbClr val="C0000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0.09 N-m </a:t>
            </a:r>
          </a:p>
          <a:p>
            <a:pPr lvl="0" algn="ctr" rtl="0">
              <a:spcBef>
                <a:spcPts val="0"/>
              </a:spcBef>
              <a:buNone/>
            </a:pPr>
            <a:endParaRPr sz="3700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2115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62200" y="1517929"/>
            <a:ext cx="5691599" cy="3979901"/>
          </a:xfrm>
          <a:prstGeom prst="rect">
            <a:avLst/>
          </a:prstGeom>
          <a:noFill/>
          <a:ln w="41275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dirty="0">
                <a:solidFill>
                  <a:srgbClr val="C00000"/>
                </a:solidFill>
              </a:rPr>
              <a:t>Personalized</a:t>
            </a:r>
            <a:r>
              <a:rPr lang="en-US" dirty="0"/>
              <a:t> </a:t>
            </a:r>
            <a:r>
              <a:rPr lang="en-US" dirty="0">
                <a:solidFill>
                  <a:srgbClr val="333F50"/>
                </a:solidFill>
              </a:rPr>
              <a:t>rehabilitation</a:t>
            </a:r>
          </a:p>
        </p:txBody>
      </p:sp>
      <p:pic>
        <p:nvPicPr>
          <p:cNvPr id="5" name="Shape 2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4605" y="1608455"/>
            <a:ext cx="5537320" cy="379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73"/>
          <p:cNvPicPr preferRelativeResize="0"/>
          <p:nvPr/>
        </p:nvPicPr>
        <p:blipFill rotWithShape="1">
          <a:blip r:embed="rId2">
            <a:alphaModFix/>
          </a:blip>
          <a:srcRect l="3061" t="34256" r="32355" b="9364"/>
          <a:stretch/>
        </p:blipFill>
        <p:spPr>
          <a:xfrm>
            <a:off x="4832317" y="1370413"/>
            <a:ext cx="6149874" cy="39709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74"/>
          <p:cNvSpPr txBox="1"/>
          <p:nvPr/>
        </p:nvSpPr>
        <p:spPr>
          <a:xfrm>
            <a:off x="829501" y="2041873"/>
            <a:ext cx="4302449" cy="1246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 dirty="0">
                <a:solidFill>
                  <a:srgbClr val="333F5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Physician prescribed </a:t>
            </a:r>
          </a:p>
          <a:p>
            <a:pPr lvl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000" dirty="0">
                <a:solidFill>
                  <a:srgbClr val="333F5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force profiles</a:t>
            </a:r>
          </a:p>
          <a:p>
            <a:pPr marR="0" lvl="0" algn="ctr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3000" dirty="0">
              <a:solidFill>
                <a:srgbClr val="31538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 rtl="0">
              <a:spcBef>
                <a:spcPts val="0"/>
              </a:spcBef>
              <a:buNone/>
            </a:pPr>
            <a:endParaRPr sz="3000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Shape 275"/>
          <p:cNvPicPr preferRelativeResize="0"/>
          <p:nvPr/>
        </p:nvPicPr>
        <p:blipFill rotWithShape="1">
          <a:blip r:embed="rId3">
            <a:alphaModFix/>
          </a:blip>
          <a:srcRect l="4334" t="6821" r="69412" b="69417"/>
          <a:stretch/>
        </p:blipFill>
        <p:spPr>
          <a:xfrm>
            <a:off x="5204355" y="1308654"/>
            <a:ext cx="2335642" cy="1518753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Shape 277"/>
          <p:cNvSpPr txBox="1"/>
          <p:nvPr/>
        </p:nvSpPr>
        <p:spPr>
          <a:xfrm>
            <a:off x="1134723" y="3304276"/>
            <a:ext cx="3628272" cy="1246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rgbClr val="333F5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Patient customization</a:t>
            </a:r>
          </a:p>
          <a:p>
            <a:pPr lvl="0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sp>
        <p:nvSpPr>
          <p:cNvPr id="11" name="Shape 278"/>
          <p:cNvSpPr txBox="1"/>
          <p:nvPr/>
        </p:nvSpPr>
        <p:spPr>
          <a:xfrm>
            <a:off x="1335363" y="4176007"/>
            <a:ext cx="3226991" cy="1082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dirty="0">
                <a:solidFill>
                  <a:srgbClr val="333F50"/>
                </a:solidFill>
                <a:latin typeface="Calibri" panose="020F0502020204030204" pitchFamily="34" charset="0"/>
                <a:ea typeface="Roboto"/>
                <a:cs typeface="Roboto"/>
                <a:sym typeface="Roboto"/>
              </a:rPr>
              <a:t>Monitor progress</a:t>
            </a:r>
          </a:p>
        </p:txBody>
      </p:sp>
      <p:sp>
        <p:nvSpPr>
          <p:cNvPr id="13" name="Hexagon 12"/>
          <p:cNvSpPr/>
          <p:nvPr/>
        </p:nvSpPr>
        <p:spPr>
          <a:xfrm>
            <a:off x="10916209" y="1371352"/>
            <a:ext cx="529452" cy="467321"/>
          </a:xfrm>
          <a:prstGeom prst="hexagon">
            <a:avLst/>
          </a:prstGeom>
          <a:solidFill>
            <a:schemeClr val="bg1"/>
          </a:solidFill>
          <a:ln w="41275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67171"/>
              </a:solidFill>
            </a:endParaRPr>
          </a:p>
        </p:txBody>
      </p:sp>
      <p:pic>
        <p:nvPicPr>
          <p:cNvPr id="12" name="Picture 6" descr="https://maxcdn.icons8.com/Share/icon/Healthcare/stethoscope1600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559" y="1437951"/>
            <a:ext cx="330734" cy="33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7323863" y="1781213"/>
            <a:ext cx="2213746" cy="758321"/>
            <a:chOff x="7323863" y="1781213"/>
            <a:chExt cx="2213746" cy="758321"/>
          </a:xfrm>
        </p:grpSpPr>
        <p:sp>
          <p:nvSpPr>
            <p:cNvPr id="24" name="Rounded Rectangle 23"/>
            <p:cNvSpPr/>
            <p:nvPr/>
          </p:nvSpPr>
          <p:spPr>
            <a:xfrm>
              <a:off x="7323863" y="1781213"/>
              <a:ext cx="2213746" cy="75832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47816" y="1981564"/>
              <a:ext cx="1719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+mj-lt"/>
                </a:rPr>
                <a:t>Save &amp; Send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34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46" y="3603008"/>
            <a:ext cx="7131145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>
                <a:solidFill>
                  <a:srgbClr val="333F50"/>
                </a:solidFill>
              </a:rPr>
              <a:t>Increasing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Accessibility</a:t>
            </a:r>
            <a:r>
              <a:rPr lang="en-US" dirty="0"/>
              <a:t> </a:t>
            </a:r>
            <a:r>
              <a:rPr lang="en-US" dirty="0">
                <a:solidFill>
                  <a:srgbClr val="333F50"/>
                </a:solidFill>
              </a:rPr>
              <a:t>to care</a:t>
            </a:r>
          </a:p>
        </p:txBody>
      </p:sp>
      <p:sp>
        <p:nvSpPr>
          <p:cNvPr id="5" name="Hexagon 4"/>
          <p:cNvSpPr/>
          <p:nvPr/>
        </p:nvSpPr>
        <p:spPr>
          <a:xfrm>
            <a:off x="5390115" y="2902360"/>
            <a:ext cx="1475820" cy="1226726"/>
          </a:xfrm>
          <a:prstGeom prst="hexagon">
            <a:avLst/>
          </a:prstGeom>
          <a:solidFill>
            <a:schemeClr val="bg1"/>
          </a:solidFill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http://greensboroabc.com/wp-content/uploads/2014/11/location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332" y="2842821"/>
            <a:ext cx="1075495" cy="107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2014306" y="1501283"/>
            <a:ext cx="3740550" cy="3816429"/>
            <a:chOff x="1737582" y="1417061"/>
            <a:chExt cx="3740550" cy="3816429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4800096" y="4044864"/>
              <a:ext cx="678036" cy="1188626"/>
            </a:xfrm>
            <a:prstGeom prst="line">
              <a:avLst/>
            </a:prstGeom>
            <a:ln w="41275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4800096" y="1799771"/>
              <a:ext cx="596738" cy="1015210"/>
            </a:xfrm>
            <a:prstGeom prst="line">
              <a:avLst/>
            </a:prstGeom>
            <a:ln w="41275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737582" y="1799771"/>
              <a:ext cx="3062514" cy="3433719"/>
            </a:xfrm>
            <a:prstGeom prst="rect">
              <a:avLst/>
            </a:prstGeom>
            <a:solidFill>
              <a:schemeClr val="bg1"/>
            </a:solidFill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26897" y="1417061"/>
              <a:ext cx="2344687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333F50"/>
                  </a:solidFill>
                  <a:latin typeface="Calibri" panose="020F0502020204030204" pitchFamily="34" charset="0"/>
                </a:rPr>
                <a:t>Ease of </a:t>
              </a:r>
            </a:p>
            <a:p>
              <a:pPr algn="r"/>
              <a:r>
                <a:rPr lang="en-US" sz="3200" b="1" dirty="0">
                  <a:solidFill>
                    <a:srgbClr val="333F50"/>
                  </a:solidFill>
                  <a:latin typeface="Calibri" panose="020F0502020204030204" pitchFamily="34" charset="0"/>
                </a:rPr>
                <a:t>Acquisition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558751" y="1392199"/>
            <a:ext cx="3740549" cy="3925513"/>
            <a:chOff x="6282027" y="1307977"/>
            <a:chExt cx="3740549" cy="3925513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292179" y="1799771"/>
              <a:ext cx="667883" cy="1015211"/>
            </a:xfrm>
            <a:prstGeom prst="line">
              <a:avLst/>
            </a:prstGeom>
            <a:ln w="41275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82027" y="4044863"/>
              <a:ext cx="678035" cy="1188627"/>
            </a:xfrm>
            <a:prstGeom prst="line">
              <a:avLst/>
            </a:prstGeom>
            <a:ln w="41275">
              <a:solidFill>
                <a:srgbClr val="7671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6960062" y="1799771"/>
              <a:ext cx="3062514" cy="3433719"/>
            </a:xfrm>
            <a:prstGeom prst="rect">
              <a:avLst/>
            </a:prstGeom>
            <a:solidFill>
              <a:schemeClr val="bg1"/>
            </a:solidFill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27740" y="1307977"/>
              <a:ext cx="1320800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333F50"/>
                  </a:solidFill>
                  <a:latin typeface="Calibri" panose="020F0502020204030204" pitchFamily="34" charset="0"/>
                </a:rPr>
                <a:t>Ease of </a:t>
              </a:r>
            </a:p>
            <a:p>
              <a:r>
                <a:rPr lang="en-US" sz="3200" b="1" dirty="0">
                  <a:solidFill>
                    <a:srgbClr val="333F50"/>
                  </a:solidFill>
                  <a:latin typeface="Calibri" panose="020F0502020204030204" pitchFamily="34" charset="0"/>
                </a:rPr>
                <a:t>Usage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217066" y="2382490"/>
            <a:ext cx="270795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Low Cost</a:t>
            </a:r>
          </a:p>
          <a:p>
            <a:pPr algn="r"/>
            <a:r>
              <a:rPr lang="en-US" sz="1800" dirty="0">
                <a:solidFill>
                  <a:srgbClr val="8FAADC"/>
                </a:solidFill>
                <a:latin typeface="Calibri" panose="020F0502020204030204" pitchFamily="34" charset="0"/>
              </a:rPr>
              <a:t>$360 per device</a:t>
            </a:r>
          </a:p>
          <a:p>
            <a:pPr algn="r"/>
            <a:endParaRPr lang="en-US" sz="1800" b="1" dirty="0">
              <a:solidFill>
                <a:srgbClr val="333F50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86846" y="4283949"/>
            <a:ext cx="2706878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Comfort</a:t>
            </a:r>
          </a:p>
          <a:p>
            <a:r>
              <a:rPr lang="en-US" sz="1800" dirty="0">
                <a:solidFill>
                  <a:srgbClr val="8FAADC"/>
                </a:solidFill>
                <a:latin typeface="Calibri" panose="020F0502020204030204" pitchFamily="34" charset="0"/>
              </a:rPr>
              <a:t>4.8/5 rating (pilot study)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91588" y="3328866"/>
            <a:ext cx="2707950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Portable</a:t>
            </a:r>
          </a:p>
          <a:p>
            <a:pPr algn="r"/>
            <a:r>
              <a:rPr lang="en-US" sz="1800" dirty="0">
                <a:solidFill>
                  <a:srgbClr val="8FAADC"/>
                </a:solidFill>
                <a:latin typeface="Calibri" panose="020F0502020204030204" pitchFamily="34" charset="0"/>
              </a:rPr>
              <a:t>&lt;15lb, no external wires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17066" y="4319189"/>
            <a:ext cx="2707950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Low Power</a:t>
            </a:r>
          </a:p>
          <a:p>
            <a:pPr algn="r"/>
            <a:r>
              <a:rPr lang="en-US" sz="1800" dirty="0">
                <a:solidFill>
                  <a:srgbClr val="8FAADC"/>
                </a:solidFill>
                <a:latin typeface="Calibri" panose="020F0502020204030204" pitchFamily="34" charset="0"/>
              </a:rPr>
              <a:t>24V battery: 1 month</a:t>
            </a:r>
            <a:endParaRPr lang="en-US" sz="2400" dirty="0">
              <a:solidFill>
                <a:srgbClr val="8FAADC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86846" y="2382490"/>
            <a:ext cx="2706878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Universal Design</a:t>
            </a:r>
          </a:p>
          <a:p>
            <a:r>
              <a:rPr lang="en-US" sz="1800" dirty="0">
                <a:solidFill>
                  <a:srgbClr val="8FAADC"/>
                </a:solidFill>
                <a:latin typeface="Calibri" panose="020F0502020204030204" pitchFamily="34" charset="0"/>
              </a:rPr>
              <a:t>Fits any foot size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48710" y="3328866"/>
            <a:ext cx="2706878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Human factors</a:t>
            </a:r>
          </a:p>
          <a:p>
            <a:r>
              <a:rPr lang="en-US" sz="1800" dirty="0">
                <a:solidFill>
                  <a:srgbClr val="8FAADC"/>
                </a:solidFill>
                <a:latin typeface="Calibri" panose="020F0502020204030204" pitchFamily="34" charset="0"/>
              </a:rPr>
              <a:t>Familiar interface</a:t>
            </a:r>
          </a:p>
        </p:txBody>
      </p:sp>
    </p:spTree>
    <p:extLst>
      <p:ext uri="{BB962C8B-B14F-4D97-AF65-F5344CB8AC3E}">
        <p14:creationId xmlns:p14="http://schemas.microsoft.com/office/powerpoint/2010/main" val="36980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97" y="3643952"/>
            <a:ext cx="7800975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F50"/>
                </a:solidFill>
              </a:rPr>
              <a:t>  We see a </a:t>
            </a:r>
            <a:r>
              <a:rPr lang="en-US" dirty="0">
                <a:solidFill>
                  <a:srgbClr val="C00000"/>
                </a:solidFill>
              </a:rPr>
              <a:t>bright future </a:t>
            </a:r>
            <a:r>
              <a:rPr lang="en-US" dirty="0">
                <a:solidFill>
                  <a:srgbClr val="333F50"/>
                </a:solidFill>
              </a:rPr>
              <a:t>for our device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21004" y="3835877"/>
            <a:ext cx="1624564" cy="1776178"/>
            <a:chOff x="2633530" y="3309784"/>
            <a:chExt cx="1624564" cy="1776178"/>
          </a:xfrm>
        </p:grpSpPr>
        <p:cxnSp>
          <p:nvCxnSpPr>
            <p:cNvPr id="25" name="Elbow Connector 24"/>
            <p:cNvCxnSpPr/>
            <p:nvPr/>
          </p:nvCxnSpPr>
          <p:spPr>
            <a:xfrm flipV="1">
              <a:off x="2633530" y="3839241"/>
              <a:ext cx="1624564" cy="689787"/>
            </a:xfrm>
            <a:prstGeom prst="bentConnector3">
              <a:avLst>
                <a:gd name="adj1" fmla="val 3533"/>
              </a:avLst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Hexagon 14"/>
            <p:cNvSpPr/>
            <p:nvPr/>
          </p:nvSpPr>
          <p:spPr>
            <a:xfrm rot="16200000">
              <a:off x="2845259" y="3394411"/>
              <a:ext cx="1002787" cy="833533"/>
            </a:xfrm>
            <a:prstGeom prst="hexagon">
              <a:avLst/>
            </a:prstGeom>
            <a:solidFill>
              <a:schemeClr val="bg1"/>
            </a:solidFill>
            <a:ln w="41275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14952" y="4347298"/>
              <a:ext cx="14707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333F50"/>
                  </a:solidFill>
                </a:rPr>
                <a:t>Improve range of feet sizes and forces</a:t>
              </a:r>
            </a:p>
          </p:txBody>
        </p:sp>
        <p:pic>
          <p:nvPicPr>
            <p:cNvPr id="2052" name="Picture 4" descr="https://d30y9cdsu7xlg0.cloudfront.net/png/356028-2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266" y="3457738"/>
              <a:ext cx="630605" cy="630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241081" y="3180185"/>
            <a:ext cx="1624564" cy="1966192"/>
            <a:chOff x="4253607" y="2654092"/>
            <a:chExt cx="1624564" cy="1966192"/>
          </a:xfrm>
        </p:grpSpPr>
        <p:cxnSp>
          <p:nvCxnSpPr>
            <p:cNvPr id="26" name="Elbow Connector 25"/>
            <p:cNvCxnSpPr/>
            <p:nvPr/>
          </p:nvCxnSpPr>
          <p:spPr>
            <a:xfrm flipV="1">
              <a:off x="4253607" y="3177834"/>
              <a:ext cx="1624564" cy="689787"/>
            </a:xfrm>
            <a:prstGeom prst="bentConnector3">
              <a:avLst>
                <a:gd name="adj1" fmla="val 3533"/>
              </a:avLst>
            </a:prstGeom>
            <a:ln w="76200">
              <a:solidFill>
                <a:srgbClr val="333F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Hexagon 17"/>
            <p:cNvSpPr/>
            <p:nvPr/>
          </p:nvSpPr>
          <p:spPr>
            <a:xfrm rot="16200000">
              <a:off x="4475492" y="2738719"/>
              <a:ext cx="1002787" cy="833533"/>
            </a:xfrm>
            <a:prstGeom prst="hexagon">
              <a:avLst/>
            </a:prstGeom>
            <a:solidFill>
              <a:schemeClr val="bg1"/>
            </a:solidFill>
            <a:ln w="4127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76236" y="3666177"/>
              <a:ext cx="14707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333F50"/>
                  </a:solidFill>
                </a:rPr>
                <a:t>Incorporate more sophisticated controls</a:t>
              </a:r>
            </a:p>
          </p:txBody>
        </p:sp>
        <p:pic>
          <p:nvPicPr>
            <p:cNvPr id="2054" name="Picture 6" descr="https://d30y9cdsu7xlg0.cloudfront.net/png/9594-200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102" y="2907225"/>
              <a:ext cx="577565" cy="577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5888172" y="2458960"/>
            <a:ext cx="1624564" cy="1733310"/>
            <a:chOff x="5900698" y="1932867"/>
            <a:chExt cx="1624564" cy="1733310"/>
          </a:xfrm>
        </p:grpSpPr>
        <p:cxnSp>
          <p:nvCxnSpPr>
            <p:cNvPr id="28" name="Elbow Connector 27"/>
            <p:cNvCxnSpPr/>
            <p:nvPr/>
          </p:nvCxnSpPr>
          <p:spPr>
            <a:xfrm flipV="1">
              <a:off x="5900698" y="2488047"/>
              <a:ext cx="1624564" cy="689787"/>
            </a:xfrm>
            <a:prstGeom prst="bentConnector3">
              <a:avLst>
                <a:gd name="adj1" fmla="val 3533"/>
              </a:avLst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Hexagon 18"/>
            <p:cNvSpPr/>
            <p:nvPr/>
          </p:nvSpPr>
          <p:spPr>
            <a:xfrm rot="16200000">
              <a:off x="6146310" y="2017494"/>
              <a:ext cx="1002787" cy="833533"/>
            </a:xfrm>
            <a:prstGeom prst="hexagon">
              <a:avLst/>
            </a:prstGeom>
            <a:solidFill>
              <a:schemeClr val="bg1"/>
            </a:solidFill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77615" y="2927513"/>
              <a:ext cx="14707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333F50"/>
                  </a:solidFill>
                </a:rPr>
                <a:t>Clinical testing to affirm long term efficacy</a:t>
              </a:r>
            </a:p>
          </p:txBody>
        </p:sp>
        <p:pic>
          <p:nvPicPr>
            <p:cNvPr id="2056" name="Picture 8" descr="https://cdn3.iconfinder.com/data/icons/wpzoom-developer-icon-set/500/100-512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860" y="2116853"/>
              <a:ext cx="625685" cy="625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512735" y="1781444"/>
            <a:ext cx="1624564" cy="1940656"/>
            <a:chOff x="5884121" y="1932081"/>
            <a:chExt cx="1624564" cy="1940656"/>
          </a:xfrm>
        </p:grpSpPr>
        <p:cxnSp>
          <p:nvCxnSpPr>
            <p:cNvPr id="27" name="Elbow Connector 26"/>
            <p:cNvCxnSpPr/>
            <p:nvPr/>
          </p:nvCxnSpPr>
          <p:spPr>
            <a:xfrm flipV="1">
              <a:off x="5884121" y="2480765"/>
              <a:ext cx="1624564" cy="689787"/>
            </a:xfrm>
            <a:prstGeom prst="bentConnector3">
              <a:avLst>
                <a:gd name="adj1" fmla="val 3533"/>
              </a:avLst>
            </a:prstGeom>
            <a:ln w="76200">
              <a:solidFill>
                <a:srgbClr val="8FAAD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Hexagon 16"/>
            <p:cNvSpPr/>
            <p:nvPr/>
          </p:nvSpPr>
          <p:spPr>
            <a:xfrm rot="16200000">
              <a:off x="6146310" y="2016708"/>
              <a:ext cx="1002787" cy="833533"/>
            </a:xfrm>
            <a:prstGeom prst="hexagon">
              <a:avLst/>
            </a:prstGeom>
            <a:solidFill>
              <a:schemeClr val="bg1"/>
            </a:solidFill>
            <a:ln w="412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78215" y="2918630"/>
              <a:ext cx="14707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333F50"/>
                  </a:solidFill>
                </a:rPr>
                <a:t>Develop activities to improve compliance</a:t>
              </a:r>
            </a:p>
          </p:txBody>
        </p:sp>
        <p:pic>
          <p:nvPicPr>
            <p:cNvPr id="2062" name="Picture 14" descr="https://openclipart.org/image/2400px/svg_to_png/191485/controller-icon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0276" y="2191528"/>
              <a:ext cx="703289" cy="528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171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F50"/>
                </a:solidFill>
              </a:rPr>
              <a:t>  Our </a:t>
            </a:r>
            <a:r>
              <a:rPr lang="en-US" dirty="0">
                <a:solidFill>
                  <a:srgbClr val="C00000"/>
                </a:solidFill>
              </a:rPr>
              <a:t>Impact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35083" y="2495380"/>
            <a:ext cx="1509622" cy="1332469"/>
            <a:chOff x="373540" y="2176985"/>
            <a:chExt cx="1509622" cy="1332469"/>
          </a:xfrm>
        </p:grpSpPr>
        <p:sp>
          <p:nvSpPr>
            <p:cNvPr id="17" name="Hexagon 16"/>
            <p:cNvSpPr/>
            <p:nvPr/>
          </p:nvSpPr>
          <p:spPr>
            <a:xfrm>
              <a:off x="373540" y="2176985"/>
              <a:ext cx="1509622" cy="1332469"/>
            </a:xfrm>
            <a:prstGeom prst="hexagon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416" y="2422430"/>
              <a:ext cx="11138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7.2 M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injuries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948691" y="3276589"/>
            <a:ext cx="1509622" cy="1332469"/>
            <a:chOff x="1687148" y="2958194"/>
            <a:chExt cx="1509622" cy="1332469"/>
          </a:xfrm>
        </p:grpSpPr>
        <p:sp>
          <p:nvSpPr>
            <p:cNvPr id="18" name="Hexagon 17"/>
            <p:cNvSpPr/>
            <p:nvPr/>
          </p:nvSpPr>
          <p:spPr>
            <a:xfrm>
              <a:off x="1687148" y="2958194"/>
              <a:ext cx="1509622" cy="1332469"/>
            </a:xfrm>
            <a:prstGeom prst="hexagon">
              <a:avLst/>
            </a:prstGeom>
            <a:solidFill>
              <a:srgbClr val="8FAADC"/>
            </a:solidFill>
            <a:ln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03297" y="3207106"/>
              <a:ext cx="12773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900,000</a:t>
              </a:r>
              <a:endParaRPr lang="en-US" sz="2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ER visits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8797" y="3992403"/>
            <a:ext cx="1509622" cy="1332469"/>
            <a:chOff x="337254" y="3674008"/>
            <a:chExt cx="1509622" cy="1332469"/>
          </a:xfrm>
        </p:grpSpPr>
        <p:sp>
          <p:nvSpPr>
            <p:cNvPr id="6" name="Hexagon 5"/>
            <p:cNvSpPr/>
            <p:nvPr/>
          </p:nvSpPr>
          <p:spPr>
            <a:xfrm>
              <a:off x="337254" y="3674008"/>
              <a:ext cx="1509622" cy="1332469"/>
            </a:xfrm>
            <a:prstGeom prst="hexagon">
              <a:avLst/>
            </a:prstGeom>
            <a:solidFill>
              <a:srgbClr val="767171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0591" y="3916057"/>
              <a:ext cx="13146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$1000 per visit</a:t>
              </a: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2943344" y="2435993"/>
            <a:ext cx="3363688" cy="194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en-US" sz="3600" b="1" dirty="0">
                <a:solidFill>
                  <a:srgbClr val="333F50"/>
                </a:solidFill>
              </a:rPr>
              <a:t>  </a:t>
            </a:r>
            <a:r>
              <a:rPr lang="en-US" sz="3600" b="1" dirty="0" smtClean="0">
                <a:solidFill>
                  <a:srgbClr val="333F50"/>
                </a:solidFill>
              </a:rPr>
              <a:t>$900 </a:t>
            </a:r>
            <a:r>
              <a:rPr lang="en-US" sz="3600" b="1" dirty="0">
                <a:solidFill>
                  <a:srgbClr val="333F50"/>
                </a:solidFill>
              </a:rPr>
              <a:t>MM / </a:t>
            </a:r>
            <a:r>
              <a:rPr lang="en-US" sz="3600" b="1" dirty="0" err="1">
                <a:solidFill>
                  <a:srgbClr val="333F50"/>
                </a:solidFill>
              </a:rPr>
              <a:t>yr</a:t>
            </a:r>
            <a:endParaRPr lang="en-US" sz="3600" b="1" dirty="0">
              <a:solidFill>
                <a:srgbClr val="333F5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0036343" y="3984362"/>
            <a:ext cx="1509622" cy="1332469"/>
            <a:chOff x="9844177" y="3436412"/>
            <a:chExt cx="1509622" cy="1332469"/>
          </a:xfrm>
        </p:grpSpPr>
        <p:pic>
          <p:nvPicPr>
            <p:cNvPr id="15" name="Picture 2" descr="http://www.free-icons-download.net/images/dumbbell-icon-61878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5130" y="3708144"/>
              <a:ext cx="787715" cy="787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Hexagon 15"/>
            <p:cNvSpPr/>
            <p:nvPr/>
          </p:nvSpPr>
          <p:spPr>
            <a:xfrm>
              <a:off x="9844177" y="3436412"/>
              <a:ext cx="1509622" cy="1332469"/>
            </a:xfrm>
            <a:prstGeom prst="hexagon">
              <a:avLst/>
            </a:prstGeom>
            <a:noFill/>
            <a:ln w="41275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722062" y="3249258"/>
            <a:ext cx="1494757" cy="1319348"/>
            <a:chOff x="8529896" y="2701308"/>
            <a:chExt cx="1494757" cy="1319348"/>
          </a:xfrm>
        </p:grpSpPr>
        <p:pic>
          <p:nvPicPr>
            <p:cNvPr id="19" name="Picture 6" descr="https://maxcdn.icons8.com/Share/icon/Healthcare/stethoscope1600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1277" y="2894114"/>
              <a:ext cx="933735" cy="933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Hexagon 19"/>
            <p:cNvSpPr/>
            <p:nvPr/>
          </p:nvSpPr>
          <p:spPr>
            <a:xfrm>
              <a:off x="8529896" y="2701308"/>
              <a:ext cx="1494757" cy="1319348"/>
            </a:xfrm>
            <a:prstGeom prst="hexagon">
              <a:avLst/>
            </a:prstGeom>
            <a:noFill/>
            <a:ln w="412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6717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55631" y="2607256"/>
            <a:ext cx="1475820" cy="1226726"/>
            <a:chOff x="9863465" y="2059306"/>
            <a:chExt cx="1475820" cy="1226726"/>
          </a:xfrm>
        </p:grpSpPr>
        <p:pic>
          <p:nvPicPr>
            <p:cNvPr id="21" name="Picture 8" descr="http://greensboroabc.com/wp-content/uploads/2014/11/location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3628" y="2070627"/>
              <a:ext cx="1075495" cy="107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Hexagon 21"/>
            <p:cNvSpPr/>
            <p:nvPr/>
          </p:nvSpPr>
          <p:spPr>
            <a:xfrm>
              <a:off x="9863465" y="2059306"/>
              <a:ext cx="1475820" cy="1226726"/>
            </a:xfrm>
            <a:prstGeom prst="hexagon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6096104" y="2469186"/>
            <a:ext cx="2899230" cy="194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3600" dirty="0">
                <a:solidFill>
                  <a:srgbClr val="333F50"/>
                </a:solidFill>
              </a:rPr>
              <a:t>  </a:t>
            </a:r>
            <a:r>
              <a:rPr lang="en-US" sz="3600" b="1" dirty="0">
                <a:solidFill>
                  <a:srgbClr val="333F50"/>
                </a:solidFill>
              </a:rPr>
              <a:t>$360/device</a:t>
            </a:r>
          </a:p>
        </p:txBody>
      </p:sp>
      <p:sp>
        <p:nvSpPr>
          <p:cNvPr id="24" name="Shape 233"/>
          <p:cNvSpPr/>
          <p:nvPr/>
        </p:nvSpPr>
        <p:spPr>
          <a:xfrm>
            <a:off x="6261313" y="1474993"/>
            <a:ext cx="45719" cy="4525350"/>
          </a:xfrm>
          <a:prstGeom prst="flowChartAlternateProcess">
            <a:avLst/>
          </a:prstGeom>
          <a:solidFill>
            <a:srgbClr val="333F50"/>
          </a:solidFill>
          <a:ln w="9525" cap="flat" cmpd="sng">
            <a:solidFill>
              <a:srgbClr val="333F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8FAADC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566" y="1819309"/>
            <a:ext cx="3711526" cy="61668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09" y="1734467"/>
            <a:ext cx="2773360" cy="67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6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F50"/>
                </a:solidFill>
              </a:rPr>
              <a:t>  Our </a:t>
            </a:r>
            <a:r>
              <a:rPr lang="en-US" dirty="0">
                <a:solidFill>
                  <a:srgbClr val="C00000"/>
                </a:solidFill>
              </a:rPr>
              <a:t>Impact</a:t>
            </a:r>
          </a:p>
        </p:txBody>
      </p:sp>
      <p:pic>
        <p:nvPicPr>
          <p:cNvPr id="14338" name="Picture 2" descr="Timothy R. Dillingham, MD, 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91" y="1492733"/>
            <a:ext cx="2538190" cy="341069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73682" y="1492733"/>
            <a:ext cx="70183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333F50"/>
                </a:solidFill>
                <a:latin typeface="Calibri" panose="020F0502020204030204" pitchFamily="34" charset="0"/>
              </a:rPr>
              <a:t>“ Millions of Americans each year are incompletely rehabilitated and prone to re-injury, due to lack of effective exercise equipment to specifically strengthen key ankle stabilizer muscles.</a:t>
            </a:r>
          </a:p>
          <a:p>
            <a:r>
              <a:rPr lang="en-US" sz="2400" i="1" dirty="0">
                <a:solidFill>
                  <a:srgbClr val="333F50"/>
                </a:solidFill>
                <a:latin typeface="Calibri" panose="020F0502020204030204" pitchFamily="34" charset="0"/>
              </a:rPr>
              <a:t>This prototype device illustrates a way to address this unfortunate gap in our clinical rehabilitation management of [these] persons.”</a:t>
            </a:r>
          </a:p>
        </p:txBody>
      </p:sp>
      <p:pic>
        <p:nvPicPr>
          <p:cNvPr id="6" name="Picture 4" descr="http://www.pennpartners.org/uploads/PENN-REHAB_HUP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" t="10743" r="2829" b="8786"/>
          <a:stretch/>
        </p:blipFill>
        <p:spPr bwMode="auto">
          <a:xfrm>
            <a:off x="572925" y="5095227"/>
            <a:ext cx="5523074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55090" y="4294390"/>
            <a:ext cx="45954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67171"/>
                </a:solidFill>
                <a:latin typeface="Calibri" panose="020F0502020204030204" pitchFamily="34" charset="0"/>
              </a:rPr>
              <a:t>Dr. Timothy Dillingham, MD, MS</a:t>
            </a:r>
          </a:p>
          <a:p>
            <a:pPr algn="ctr"/>
            <a:r>
              <a:rPr lang="en-US" sz="1600" dirty="0">
                <a:solidFill>
                  <a:srgbClr val="767171"/>
                </a:solidFill>
                <a:latin typeface="Calibri" panose="020F0502020204030204" pitchFamily="34" charset="0"/>
              </a:rPr>
              <a:t>Chair, Dept. of Physical Medicine and Rehabilitation</a:t>
            </a:r>
          </a:p>
          <a:p>
            <a:pPr algn="ctr"/>
            <a:endParaRPr lang="en-US" sz="1200" dirty="0">
              <a:solidFill>
                <a:srgbClr val="76717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8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84832" y="895000"/>
            <a:ext cx="83018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33F50"/>
                </a:solidFill>
                <a:latin typeface="Calibri" panose="020F0502020204030204" pitchFamily="34" charset="0"/>
              </a:rPr>
              <a:t>Thank you to the BE Department for all their support!</a:t>
            </a:r>
          </a:p>
          <a:p>
            <a:pPr algn="r"/>
            <a:endParaRPr lang="en-US" sz="2800" dirty="0">
              <a:solidFill>
                <a:srgbClr val="333F50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2800" u="sng" dirty="0">
                <a:solidFill>
                  <a:srgbClr val="333F50"/>
                </a:solidFill>
                <a:latin typeface="Calibri" panose="020F0502020204030204" pitchFamily="34" charset="0"/>
              </a:rPr>
              <a:t>Special Thanks to:</a:t>
            </a:r>
          </a:p>
          <a:p>
            <a:pPr algn="r"/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	Dr. Timothy Dillingham</a:t>
            </a:r>
          </a:p>
          <a:p>
            <a:pPr algn="r"/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	Dr. Michael </a:t>
            </a:r>
            <a:r>
              <a:rPr lang="en-US" sz="2800" dirty="0" err="1">
                <a:solidFill>
                  <a:srgbClr val="333F50"/>
                </a:solidFill>
                <a:latin typeface="Calibri" panose="020F0502020204030204" pitchFamily="34" charset="0"/>
              </a:rPr>
              <a:t>Rizk</a:t>
            </a:r>
            <a:endParaRPr lang="en-US" sz="2800" dirty="0">
              <a:solidFill>
                <a:srgbClr val="333F50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	Dr. Susan </a:t>
            </a:r>
            <a:r>
              <a:rPr lang="en-US" sz="2800" dirty="0" err="1">
                <a:solidFill>
                  <a:srgbClr val="333F50"/>
                </a:solidFill>
                <a:latin typeface="Calibri" panose="020F0502020204030204" pitchFamily="34" charset="0"/>
              </a:rPr>
              <a:t>Marguiles</a:t>
            </a:r>
            <a:endParaRPr lang="en-US" sz="2800" dirty="0">
              <a:solidFill>
                <a:srgbClr val="333F50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	</a:t>
            </a:r>
            <a:r>
              <a:rPr lang="en-US" sz="2800" dirty="0" err="1">
                <a:solidFill>
                  <a:srgbClr val="333F50"/>
                </a:solidFill>
                <a:latin typeface="Calibri" panose="020F0502020204030204" pitchFamily="34" charset="0"/>
              </a:rPr>
              <a:t>Sevile</a:t>
            </a:r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333F50"/>
                </a:solidFill>
                <a:latin typeface="Calibri" panose="020F0502020204030204" pitchFamily="34" charset="0"/>
              </a:rPr>
              <a:t>Mannickarottu</a:t>
            </a:r>
            <a:endParaRPr lang="en-US" sz="2800" dirty="0">
              <a:solidFill>
                <a:srgbClr val="333F50"/>
              </a:solidFill>
              <a:latin typeface="Calibri" panose="020F0502020204030204" pitchFamily="34" charset="0"/>
            </a:endParaRPr>
          </a:p>
          <a:p>
            <a:pPr algn="r"/>
            <a:r>
              <a:rPr lang="en-US" sz="2800" dirty="0">
                <a:solidFill>
                  <a:srgbClr val="333F50"/>
                </a:solidFill>
                <a:latin typeface="Calibri" panose="020F0502020204030204" pitchFamily="34" charset="0"/>
              </a:rPr>
              <a:t>	Daniel Pak</a:t>
            </a:r>
          </a:p>
        </p:txBody>
      </p:sp>
      <p:pic>
        <p:nvPicPr>
          <p:cNvPr id="17410" name="Picture 2" descr="http://www.seas.upenn.edu/~ekn/img/PennEngineering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16" y="2237366"/>
            <a:ext cx="3529584" cy="152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www.pennpartners.org/uploads/PENN-REHAB_HU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4434430"/>
            <a:ext cx="8448162" cy="171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856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15" y="3052572"/>
            <a:ext cx="51530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5">
            <a:hlinkClick r:id="rId2" action="ppaction://hlinksldjump"/>
          </p:cNvPr>
          <p:cNvSpPr/>
          <p:nvPr/>
        </p:nvSpPr>
        <p:spPr>
          <a:xfrm>
            <a:off x="2726618" y="1693674"/>
            <a:ext cx="3155324" cy="787024"/>
          </a:xfrm>
          <a:prstGeom prst="roundRect">
            <a:avLst/>
          </a:prstGeom>
          <a:solidFill>
            <a:srgbClr val="8FAADC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Assembly Drawing</a:t>
            </a:r>
          </a:p>
        </p:txBody>
      </p:sp>
      <p:sp>
        <p:nvSpPr>
          <p:cNvPr id="3" name="Rectangle: Rounded Corners 6">
            <a:hlinkClick r:id="rId3" action="ppaction://hlinksldjump"/>
          </p:cNvPr>
          <p:cNvSpPr/>
          <p:nvPr/>
        </p:nvSpPr>
        <p:spPr>
          <a:xfrm>
            <a:off x="2726618" y="2953657"/>
            <a:ext cx="3155324" cy="787024"/>
          </a:xfrm>
          <a:prstGeom prst="roundRect">
            <a:avLst/>
          </a:prstGeom>
          <a:solidFill>
            <a:srgbClr val="8FAADC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Overview Images</a:t>
            </a:r>
          </a:p>
        </p:txBody>
      </p:sp>
      <p:sp>
        <p:nvSpPr>
          <p:cNvPr id="4" name="Rectangle: Rounded Corners 7">
            <a:hlinkClick r:id="rId4" action="ppaction://hlinksldjump"/>
          </p:cNvPr>
          <p:cNvSpPr/>
          <p:nvPr/>
        </p:nvSpPr>
        <p:spPr>
          <a:xfrm>
            <a:off x="2726618" y="4213640"/>
            <a:ext cx="3155324" cy="787024"/>
          </a:xfrm>
          <a:prstGeom prst="roundRect">
            <a:avLst/>
          </a:prstGeom>
          <a:solidFill>
            <a:srgbClr val="8FAADC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Track Details</a:t>
            </a:r>
          </a:p>
        </p:txBody>
      </p:sp>
      <p:sp>
        <p:nvSpPr>
          <p:cNvPr id="5" name="Rectangle: Rounded Corners 8">
            <a:hlinkClick r:id="rId5" action="ppaction://hlinksldjump"/>
          </p:cNvPr>
          <p:cNvSpPr/>
          <p:nvPr/>
        </p:nvSpPr>
        <p:spPr>
          <a:xfrm>
            <a:off x="2726618" y="5473623"/>
            <a:ext cx="3155324" cy="787024"/>
          </a:xfrm>
          <a:prstGeom prst="roundRect">
            <a:avLst/>
          </a:prstGeom>
          <a:solidFill>
            <a:srgbClr val="8FAADC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Force Interfaces</a:t>
            </a:r>
          </a:p>
        </p:txBody>
      </p:sp>
      <p:sp>
        <p:nvSpPr>
          <p:cNvPr id="6" name="Rectangle: Rounded Corners 9">
            <a:hlinkClick r:id="rId6" action="ppaction://hlinksldjump"/>
          </p:cNvPr>
          <p:cNvSpPr/>
          <p:nvPr/>
        </p:nvSpPr>
        <p:spPr>
          <a:xfrm>
            <a:off x="6394950" y="1693674"/>
            <a:ext cx="3155324" cy="787024"/>
          </a:xfrm>
          <a:prstGeom prst="roundRect">
            <a:avLst/>
          </a:prstGeom>
          <a:solidFill>
            <a:srgbClr val="8FAADC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Circuit Diagram</a:t>
            </a:r>
          </a:p>
        </p:txBody>
      </p:sp>
      <p:sp>
        <p:nvSpPr>
          <p:cNvPr id="7" name="Rectangle: Rounded Corners 10">
            <a:hlinkClick r:id="rId7" action="ppaction://hlinksldjump"/>
          </p:cNvPr>
          <p:cNvSpPr/>
          <p:nvPr/>
        </p:nvSpPr>
        <p:spPr>
          <a:xfrm>
            <a:off x="6394950" y="2953657"/>
            <a:ext cx="3155324" cy="787024"/>
          </a:xfrm>
          <a:prstGeom prst="roundRect">
            <a:avLst/>
          </a:prstGeom>
          <a:solidFill>
            <a:srgbClr val="8FAADC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Force Calibration</a:t>
            </a:r>
          </a:p>
        </p:txBody>
      </p:sp>
      <p:sp>
        <p:nvSpPr>
          <p:cNvPr id="8" name="Rectangle: Rounded Corners 11">
            <a:hlinkClick r:id="rId8" action="ppaction://hlinksldjump"/>
          </p:cNvPr>
          <p:cNvSpPr/>
          <p:nvPr/>
        </p:nvSpPr>
        <p:spPr>
          <a:xfrm>
            <a:off x="6394950" y="4213640"/>
            <a:ext cx="3155324" cy="787024"/>
          </a:xfrm>
          <a:prstGeom prst="roundRect">
            <a:avLst/>
          </a:prstGeom>
          <a:solidFill>
            <a:srgbClr val="8FAADC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Detailed Costs</a:t>
            </a:r>
          </a:p>
        </p:txBody>
      </p:sp>
      <p:sp>
        <p:nvSpPr>
          <p:cNvPr id="9" name="Rectangle: Rounded Corners 16">
            <a:hlinkClick r:id="rId9" action="ppaction://hlinksldjump"/>
          </p:cNvPr>
          <p:cNvSpPr/>
          <p:nvPr/>
        </p:nvSpPr>
        <p:spPr>
          <a:xfrm>
            <a:off x="6394950" y="5473623"/>
            <a:ext cx="3155324" cy="787024"/>
          </a:xfrm>
          <a:prstGeom prst="roundRect">
            <a:avLst/>
          </a:prstGeom>
          <a:solidFill>
            <a:srgbClr val="8FAADC"/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References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9564" y="606155"/>
            <a:ext cx="10515599" cy="13255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dirty="0"/>
              <a:t>  </a:t>
            </a:r>
            <a:r>
              <a:rPr lang="en-US" sz="4400" dirty="0">
                <a:solidFill>
                  <a:srgbClr val="333F50"/>
                </a:solidFill>
              </a:rPr>
              <a:t>Appendix</a:t>
            </a:r>
          </a:p>
        </p:txBody>
      </p:sp>
      <p:sp>
        <p:nvSpPr>
          <p:cNvPr id="27" name="Rectangle 26">
            <a:hlinkClick r:id="rId10" action="ppaction://hlinksldjump"/>
          </p:cNvPr>
          <p:cNvSpPr/>
          <p:nvPr/>
        </p:nvSpPr>
        <p:spPr>
          <a:xfrm>
            <a:off x="10106449" y="5615986"/>
            <a:ext cx="1979054" cy="1080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92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32489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F50"/>
                </a:solidFill>
              </a:rPr>
              <a:t>Assembly Drawing</a:t>
            </a: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10241095" y="4317883"/>
            <a:ext cx="1979054" cy="1081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79" y="1488346"/>
            <a:ext cx="8426767" cy="51518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472" y="5644407"/>
            <a:ext cx="1507009" cy="1023629"/>
          </a:xfrm>
          <a:prstGeom prst="rect">
            <a:avLst/>
          </a:prstGeom>
        </p:spPr>
      </p:pic>
      <p:sp>
        <p:nvSpPr>
          <p:cNvPr id="22" name="Rectangle 21">
            <a:hlinkClick r:id="rId2" action="ppaction://hlinksldjump"/>
          </p:cNvPr>
          <p:cNvSpPr/>
          <p:nvPr/>
        </p:nvSpPr>
        <p:spPr>
          <a:xfrm>
            <a:off x="10106449" y="5634274"/>
            <a:ext cx="1979054" cy="1080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1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6788" y="3270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F50"/>
                </a:solidFill>
              </a:rPr>
              <a:t>Overview Images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95836" y="2226621"/>
            <a:ext cx="4578350" cy="343376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0244" t="24977" r="8895"/>
          <a:stretch/>
        </p:blipFill>
        <p:spPr>
          <a:xfrm>
            <a:off x="8903687" y="1501396"/>
            <a:ext cx="2756078" cy="3890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401" y="1652588"/>
            <a:ext cx="3607694" cy="48102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472" y="5644407"/>
            <a:ext cx="1507009" cy="1023629"/>
          </a:xfrm>
          <a:prstGeom prst="rect">
            <a:avLst/>
          </a:prstGeom>
        </p:spPr>
      </p:pic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10106449" y="5615986"/>
            <a:ext cx="1979054" cy="1080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1349262" y="1793438"/>
            <a:ext cx="2701547" cy="273156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451" y="365125"/>
            <a:ext cx="10515599" cy="1325562"/>
          </a:xfrm>
        </p:spPr>
        <p:txBody>
          <a:bodyPr/>
          <a:lstStyle/>
          <a:p>
            <a:r>
              <a:rPr lang="en-US" dirty="0">
                <a:solidFill>
                  <a:srgbClr val="333F50"/>
                </a:solidFill>
                <a:latin typeface="Calibri" panose="020F0502020204030204" pitchFamily="34" charset="0"/>
                <a:cs typeface="Utsaah" panose="020B0604020202020204" pitchFamily="34" charset="0"/>
              </a:rPr>
              <a:t>The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Utsaah" panose="020B0604020202020204" pitchFamily="34" charset="0"/>
              </a:rPr>
              <a:t>Numbers</a:t>
            </a:r>
          </a:p>
        </p:txBody>
      </p:sp>
      <p:sp>
        <p:nvSpPr>
          <p:cNvPr id="6" name="Shape 110"/>
          <p:cNvSpPr/>
          <p:nvPr/>
        </p:nvSpPr>
        <p:spPr>
          <a:xfrm>
            <a:off x="1544748" y="2017555"/>
            <a:ext cx="2286000" cy="2286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bg1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6000" b="0" i="0" u="none" strike="noStrike" cap="none">
              <a:solidFill>
                <a:srgbClr val="333F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11"/>
          <p:cNvSpPr txBox="1"/>
          <p:nvPr/>
        </p:nvSpPr>
        <p:spPr>
          <a:xfrm>
            <a:off x="1532458" y="2730265"/>
            <a:ext cx="2310581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Utsaah" panose="020B0604020202020204" pitchFamily="34" charset="0"/>
                <a:sym typeface="Calibri"/>
              </a:rPr>
              <a:t>23,000</a:t>
            </a:r>
          </a:p>
        </p:txBody>
      </p:sp>
      <p:sp>
        <p:nvSpPr>
          <p:cNvPr id="8" name="Shape 112"/>
          <p:cNvSpPr txBox="1"/>
          <p:nvPr/>
        </p:nvSpPr>
        <p:spPr>
          <a:xfrm>
            <a:off x="907186" y="4844715"/>
            <a:ext cx="3585701" cy="861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alibri"/>
                <a:cs typeface="Utsaah" panose="020B0604020202020204" pitchFamily="34" charset="0"/>
                <a:sym typeface="Calibri"/>
              </a:rPr>
              <a:t>people in the US sprain their ankles every day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603399" y="1631479"/>
            <a:ext cx="3585701" cy="4068929"/>
            <a:chOff x="4603399" y="1631479"/>
            <a:chExt cx="3585701" cy="4068929"/>
          </a:xfrm>
        </p:grpSpPr>
        <p:sp>
          <p:nvSpPr>
            <p:cNvPr id="9" name="Shape 113"/>
            <p:cNvSpPr txBox="1"/>
            <p:nvPr/>
          </p:nvSpPr>
          <p:spPr>
            <a:xfrm>
              <a:off x="4603399" y="4838635"/>
              <a:ext cx="3585701" cy="86177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of people don’t complete the rehabilitation process</a:t>
              </a:r>
            </a:p>
          </p:txBody>
        </p:sp>
        <p:graphicFrame>
          <p:nvGraphicFramePr>
            <p:cNvPr id="11" name="Char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0915735"/>
                </p:ext>
              </p:extLst>
            </p:nvPr>
          </p:nvGraphicFramePr>
          <p:xfrm>
            <a:off x="4789595" y="1631479"/>
            <a:ext cx="3099816" cy="33284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Shape 107"/>
            <p:cNvSpPr/>
            <p:nvPr/>
          </p:nvSpPr>
          <p:spPr>
            <a:xfrm>
              <a:off x="5196503" y="2152687"/>
              <a:ext cx="2286000" cy="2286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762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4800" b="0" i="0" u="none" strike="noStrike" cap="none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Calibri"/>
                  <a:cs typeface="Utsaah" panose="020B0604020202020204" pitchFamily="34" charset="0"/>
                  <a:sym typeface="Calibri"/>
                </a:rPr>
                <a:t>65%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296319" y="1631479"/>
            <a:ext cx="3588994" cy="4068929"/>
            <a:chOff x="8296319" y="1631479"/>
            <a:chExt cx="3588994" cy="4068929"/>
          </a:xfrm>
        </p:grpSpPr>
        <p:sp>
          <p:nvSpPr>
            <p:cNvPr id="10" name="Shape 114"/>
            <p:cNvSpPr txBox="1"/>
            <p:nvPr/>
          </p:nvSpPr>
          <p:spPr>
            <a:xfrm>
              <a:off x="8299612" y="4838635"/>
              <a:ext cx="3585701" cy="86177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of people experience recurrence of their injury</a:t>
              </a:r>
            </a:p>
          </p:txBody>
        </p:sp>
        <p:graphicFrame>
          <p:nvGraphicFramePr>
            <p:cNvPr id="13" name="Char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7544207"/>
                </p:ext>
              </p:extLst>
            </p:nvPr>
          </p:nvGraphicFramePr>
          <p:xfrm>
            <a:off x="8296319" y="1631479"/>
            <a:ext cx="3099816" cy="33284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Shape 107"/>
            <p:cNvSpPr/>
            <p:nvPr/>
          </p:nvSpPr>
          <p:spPr>
            <a:xfrm>
              <a:off x="8703227" y="2152687"/>
              <a:ext cx="2286000" cy="2286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76200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4800" dirty="0">
                  <a:solidFill>
                    <a:schemeClr val="bg1">
                      <a:lumMod val="9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38</a:t>
              </a:r>
              <a:r>
                <a:rPr lang="en-US" sz="4800" b="0" i="0" u="none" strike="noStrike" cap="none" dirty="0">
                  <a:solidFill>
                    <a:schemeClr val="bg1">
                      <a:lumMod val="9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49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6105" y="44095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F50"/>
                </a:solidFill>
              </a:rPr>
              <a:t>Track Details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1615" b="12300"/>
          <a:stretch/>
        </p:blipFill>
        <p:spPr>
          <a:xfrm>
            <a:off x="7306750" y="800181"/>
            <a:ext cx="2476156" cy="251216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8404" b="29765"/>
          <a:stretch/>
        </p:blipFill>
        <p:spPr>
          <a:xfrm>
            <a:off x="174714" y="2056263"/>
            <a:ext cx="5143500" cy="35545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000" y="3461008"/>
            <a:ext cx="6281656" cy="2034736"/>
          </a:xfrm>
          <a:prstGeom prst="rect">
            <a:avLst/>
          </a:prstGeom>
        </p:spPr>
      </p:pic>
      <p:sp>
        <p:nvSpPr>
          <p:cNvPr id="15" name="Rectangle 14">
            <a:hlinkClick r:id="rId5" action="ppaction://hlinksldjump"/>
          </p:cNvPr>
          <p:cNvSpPr/>
          <p:nvPr/>
        </p:nvSpPr>
        <p:spPr>
          <a:xfrm>
            <a:off x="10212946" y="6478073"/>
            <a:ext cx="1979054" cy="379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472" y="5644407"/>
            <a:ext cx="1507009" cy="1023629"/>
          </a:xfrm>
          <a:prstGeom prst="rect">
            <a:avLst/>
          </a:prstGeom>
        </p:spPr>
      </p:pic>
      <p:sp>
        <p:nvSpPr>
          <p:cNvPr id="25" name="Rectangle 24">
            <a:hlinkClick r:id="rId7" action="ppaction://hlinksldjump"/>
          </p:cNvPr>
          <p:cNvSpPr/>
          <p:nvPr/>
        </p:nvSpPr>
        <p:spPr>
          <a:xfrm>
            <a:off x="10106449" y="5615986"/>
            <a:ext cx="1979054" cy="1080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22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2318" y="37857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F50"/>
                </a:solidFill>
              </a:rPr>
              <a:t>Force Interfaces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592" b="6479"/>
          <a:stretch/>
        </p:blipFill>
        <p:spPr>
          <a:xfrm>
            <a:off x="6524368" y="446939"/>
            <a:ext cx="5053550" cy="5048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8779" b="13240"/>
          <a:stretch/>
        </p:blipFill>
        <p:spPr>
          <a:xfrm>
            <a:off x="937260" y="1498976"/>
            <a:ext cx="5143500" cy="4662152"/>
          </a:xfrm>
          <a:prstGeom prst="rect">
            <a:avLst/>
          </a:prstGeom>
        </p:spPr>
      </p:pic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10212946" y="6478073"/>
            <a:ext cx="1979054" cy="379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472" y="5644407"/>
            <a:ext cx="1507009" cy="1023629"/>
          </a:xfrm>
          <a:prstGeom prst="rect">
            <a:avLst/>
          </a:prstGeom>
        </p:spPr>
      </p:pic>
      <p:sp>
        <p:nvSpPr>
          <p:cNvPr id="24" name="Rectangle 23">
            <a:hlinkClick r:id="rId6" action="ppaction://hlinksldjump"/>
          </p:cNvPr>
          <p:cNvSpPr/>
          <p:nvPr/>
        </p:nvSpPr>
        <p:spPr>
          <a:xfrm>
            <a:off x="10106449" y="5615986"/>
            <a:ext cx="1979054" cy="1080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44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29553" y="39202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F50"/>
                </a:solidFill>
              </a:rPr>
              <a:t>Circuit Diagram</a:t>
            </a:r>
          </a:p>
        </p:txBody>
      </p:sp>
      <p:pic>
        <p:nvPicPr>
          <p:cNvPr id="5" name="Picture 4" descr="C:\Users\xiaoa\Downloads\Final Circuit.JPG"/>
          <p:cNvPicPr/>
          <p:nvPr/>
        </p:nvPicPr>
        <p:blipFill>
          <a:blip r:embed="rId2">
            <a:clrChange>
              <a:clrFrom>
                <a:srgbClr val="F4F5F7"/>
              </a:clrFrom>
              <a:clrTo>
                <a:srgbClr val="F4F5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71" y="1583969"/>
            <a:ext cx="8349606" cy="4894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2359079" y="4559121"/>
            <a:ext cx="2429502" cy="1023870"/>
            <a:chOff x="1921197" y="4185634"/>
            <a:chExt cx="2429502" cy="1023870"/>
          </a:xfrm>
        </p:grpSpPr>
        <p:pic>
          <p:nvPicPr>
            <p:cNvPr id="6" name="Picture 2" descr="Image result for bluetooth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495" y="4185634"/>
              <a:ext cx="671204" cy="102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921197" y="4235904"/>
              <a:ext cx="17447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</a:t>
              </a:r>
              <a:r>
                <a:rPr lang="en-US" dirty="0">
                  <a:latin typeface="+mj-lt"/>
                </a:rPr>
                <a:t> shown: Bluetooth Receiver Section</a:t>
              </a:r>
              <a:endParaRPr lang="en-US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472" y="5644407"/>
            <a:ext cx="1507009" cy="1023629"/>
          </a:xfrm>
          <a:prstGeom prst="rect">
            <a:avLst/>
          </a:prstGeom>
        </p:spPr>
      </p:pic>
      <p:sp>
        <p:nvSpPr>
          <p:cNvPr id="25" name="Rectangle 24">
            <a:hlinkClick r:id="rId5" action="ppaction://hlinksldjump"/>
          </p:cNvPr>
          <p:cNvSpPr/>
          <p:nvPr/>
        </p:nvSpPr>
        <p:spPr>
          <a:xfrm>
            <a:off x="10106449" y="5615986"/>
            <a:ext cx="1979054" cy="1080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88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title="Duty Cycle- Voltage Relationship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137322"/>
              </p:ext>
            </p:extLst>
          </p:nvPr>
        </p:nvGraphicFramePr>
        <p:xfrm>
          <a:off x="1153485" y="490999"/>
          <a:ext cx="5100649" cy="5190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30F4B56-A27E-4591-96B2-78AC026376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118158"/>
              </p:ext>
            </p:extLst>
          </p:nvPr>
        </p:nvGraphicFramePr>
        <p:xfrm>
          <a:off x="6254134" y="490999"/>
          <a:ext cx="5293417" cy="5451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2472" y="5644407"/>
            <a:ext cx="1507009" cy="1023629"/>
          </a:xfrm>
          <a:prstGeom prst="rect">
            <a:avLst/>
          </a:prstGeom>
        </p:spPr>
      </p:pic>
      <p:sp>
        <p:nvSpPr>
          <p:cNvPr id="33" name="Rectangle 32">
            <a:hlinkClick r:id="rId5" action="ppaction://hlinksldjump"/>
          </p:cNvPr>
          <p:cNvSpPr/>
          <p:nvPr/>
        </p:nvSpPr>
        <p:spPr>
          <a:xfrm>
            <a:off x="10106449" y="5615986"/>
            <a:ext cx="1979054" cy="1080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78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70056" y="3873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333F50"/>
                </a:solidFill>
              </a:rPr>
              <a:t>Cost Breakdown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63516376"/>
              </p:ext>
            </p:extLst>
          </p:nvPr>
        </p:nvGraphicFramePr>
        <p:xfrm>
          <a:off x="0" y="1608138"/>
          <a:ext cx="5760720" cy="3770223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034956">
                  <a:extLst>
                    <a:ext uri="{9D8B030D-6E8A-4147-A177-3AD203B41FA5}">
                      <a16:colId xmlns:a16="http://schemas.microsoft.com/office/drawing/2014/main" val="2239679619"/>
                    </a:ext>
                  </a:extLst>
                </a:gridCol>
                <a:gridCol w="580228">
                  <a:extLst>
                    <a:ext uri="{9D8B030D-6E8A-4147-A177-3AD203B41FA5}">
                      <a16:colId xmlns:a16="http://schemas.microsoft.com/office/drawing/2014/main" val="478200878"/>
                    </a:ext>
                  </a:extLst>
                </a:gridCol>
                <a:gridCol w="1734224">
                  <a:extLst>
                    <a:ext uri="{9D8B030D-6E8A-4147-A177-3AD203B41FA5}">
                      <a16:colId xmlns:a16="http://schemas.microsoft.com/office/drawing/2014/main" val="3297728569"/>
                    </a:ext>
                  </a:extLst>
                </a:gridCol>
                <a:gridCol w="1411312">
                  <a:extLst>
                    <a:ext uri="{9D8B030D-6E8A-4147-A177-3AD203B41FA5}">
                      <a16:colId xmlns:a16="http://schemas.microsoft.com/office/drawing/2014/main" val="3584111360"/>
                    </a:ext>
                  </a:extLst>
                </a:gridCol>
              </a:tblGrid>
              <a:tr h="553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Electronics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Qty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Cost per Unit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Total Cost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5378454"/>
                  </a:ext>
                </a:extLst>
              </a:tr>
              <a:tr h="527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Arduino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$17.99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$35.98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84126"/>
                  </a:ext>
                </a:extLst>
              </a:tr>
              <a:tr h="527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Bluetooth Set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5046625"/>
                  </a:ext>
                </a:extLst>
              </a:tr>
              <a:tr h="527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Brake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$130.35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$130.35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5546023"/>
                  </a:ext>
                </a:extLst>
              </a:tr>
              <a:tr h="5273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9V Batteries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7661747"/>
                  </a:ext>
                </a:extLst>
              </a:tr>
              <a:tr h="553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Misc. Electronics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5539290"/>
                  </a:ext>
                </a:extLst>
              </a:tr>
              <a:tr h="553669"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SUM: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$184.33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662786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033364"/>
              </p:ext>
            </p:extLst>
          </p:nvPr>
        </p:nvGraphicFramePr>
        <p:xfrm>
          <a:off x="6129701" y="1608140"/>
          <a:ext cx="5899274" cy="3770225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2016249">
                  <a:extLst>
                    <a:ext uri="{9D8B030D-6E8A-4147-A177-3AD203B41FA5}">
                      <a16:colId xmlns:a16="http://schemas.microsoft.com/office/drawing/2014/main" val="2931216837"/>
                    </a:ext>
                  </a:extLst>
                </a:gridCol>
                <a:gridCol w="897142">
                  <a:extLst>
                    <a:ext uri="{9D8B030D-6E8A-4147-A177-3AD203B41FA5}">
                      <a16:colId xmlns:a16="http://schemas.microsoft.com/office/drawing/2014/main" val="342525915"/>
                    </a:ext>
                  </a:extLst>
                </a:gridCol>
                <a:gridCol w="1681127">
                  <a:extLst>
                    <a:ext uri="{9D8B030D-6E8A-4147-A177-3AD203B41FA5}">
                      <a16:colId xmlns:a16="http://schemas.microsoft.com/office/drawing/2014/main" val="2503546088"/>
                    </a:ext>
                  </a:extLst>
                </a:gridCol>
                <a:gridCol w="1304756">
                  <a:extLst>
                    <a:ext uri="{9D8B030D-6E8A-4147-A177-3AD203B41FA5}">
                      <a16:colId xmlns:a16="http://schemas.microsoft.com/office/drawing/2014/main" val="3622129760"/>
                    </a:ext>
                  </a:extLst>
                </a:gridCol>
              </a:tblGrid>
              <a:tr h="344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Mechanical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 err="1">
                          <a:effectLst/>
                        </a:rPr>
                        <a:t>Qty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Cost per Unit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Total Cost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173249"/>
                  </a:ext>
                </a:extLst>
              </a:tr>
              <a:tr h="327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Pulleys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$7.02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$28.08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9149516"/>
                  </a:ext>
                </a:extLst>
              </a:tr>
              <a:tr h="327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Wire Rope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$8.39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$25.17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46937"/>
                  </a:ext>
                </a:extLst>
              </a:tr>
              <a:tr h="327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Ball Bearings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$6.03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$30.15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6152172"/>
                  </a:ext>
                </a:extLst>
              </a:tr>
              <a:tr h="327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Clamps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$5.28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$10.56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8138154"/>
                  </a:ext>
                </a:extLst>
              </a:tr>
              <a:tr h="344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Foot Piece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$20.50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$20.50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8517310"/>
                  </a:ext>
                </a:extLst>
              </a:tr>
              <a:tr h="344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Leg Piece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$30.72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$30.72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814494"/>
                  </a:ext>
                </a:extLst>
              </a:tr>
              <a:tr h="596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3D Printing Costs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586.02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$0.05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$31.25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3552096"/>
                  </a:ext>
                </a:extLst>
              </a:tr>
              <a:tr h="3443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Laser Cut Costs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$18.80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$75.20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5789496"/>
                  </a:ext>
                </a:extLst>
              </a:tr>
              <a:tr h="48478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SUM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$176.4344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438534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622616" y="5536941"/>
            <a:ext cx="2946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 Light" panose="020F0302020204030204" pitchFamily="34" charset="0"/>
              </a:rPr>
              <a:t>Grand Total:</a:t>
            </a:r>
            <a:r>
              <a:rPr lang="en-US" sz="2400" b="1" dirty="0">
                <a:latin typeface="Calibri Light" panose="020F0302020204030204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alibri Light" panose="020F0302020204030204" pitchFamily="34" charset="0"/>
              </a:rPr>
              <a:t>360.7644</a:t>
            </a:r>
            <a:r>
              <a:rPr lang="en-US" sz="2400" b="1" dirty="0"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10212946" y="6478073"/>
            <a:ext cx="1979054" cy="379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472" y="5644407"/>
            <a:ext cx="1507009" cy="1023629"/>
          </a:xfrm>
          <a:prstGeom prst="rect">
            <a:avLst/>
          </a:prstGeom>
        </p:spPr>
      </p:pic>
      <p:sp>
        <p:nvSpPr>
          <p:cNvPr id="26" name="Rectangle 25">
            <a:hlinkClick r:id="rId4" action="ppaction://hlinksldjump"/>
          </p:cNvPr>
          <p:cNvSpPr/>
          <p:nvPr/>
        </p:nvSpPr>
        <p:spPr>
          <a:xfrm>
            <a:off x="10106449" y="5615986"/>
            <a:ext cx="1979054" cy="1080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13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en-US" sz="1600" dirty="0" err="1">
                <a:latin typeface="Calibri" panose="020F0502020204030204" pitchFamily="34" charset="0"/>
              </a:rPr>
              <a:t>Konradsen</a:t>
            </a:r>
            <a:r>
              <a:rPr lang="en-US" sz="1600" dirty="0">
                <a:latin typeface="Calibri" panose="020F0502020204030204" pitchFamily="34" charset="0"/>
              </a:rPr>
              <a:t>, L., </a:t>
            </a:r>
            <a:r>
              <a:rPr lang="en-US" sz="1600" dirty="0" err="1">
                <a:latin typeface="Calibri" panose="020F0502020204030204" pitchFamily="34" charset="0"/>
              </a:rPr>
              <a:t>Olesen</a:t>
            </a:r>
            <a:r>
              <a:rPr lang="en-US" sz="1600" dirty="0">
                <a:latin typeface="Calibri" panose="020F0502020204030204" pitchFamily="34" charset="0"/>
              </a:rPr>
              <a:t>, S., &amp; Hansen, H. M. (1998). Ankle sensorimotor control and eversion strength after acute ankle inversion injuries. The American journal of sports medicine, 26(1), 72-77.</a:t>
            </a:r>
          </a:p>
          <a:p>
            <a:pPr fontAlgn="base"/>
            <a:r>
              <a:rPr lang="en-US" sz="1600" dirty="0" err="1">
                <a:latin typeface="Calibri" panose="020F0502020204030204" pitchFamily="34" charset="0"/>
              </a:rPr>
              <a:t>Osteopathicinfo</a:t>
            </a:r>
            <a:r>
              <a:rPr lang="en-US" sz="1600" dirty="0">
                <a:latin typeface="Calibri" panose="020F0502020204030204" pitchFamily="34" charset="0"/>
              </a:rPr>
              <a:t>. Melbourne Osteopathy Group - Osteopath Fitzroy North. 23 Jan 2017. Retrieved from: &lt;http://www.osteoinfo.com.au/self-management/management-of-the-ankle-foot&gt;.</a:t>
            </a:r>
          </a:p>
          <a:p>
            <a:pPr fontAlgn="base"/>
            <a:r>
              <a:rPr lang="en-US" sz="1600" dirty="0">
                <a:latin typeface="Calibri" panose="020F0502020204030204" pitchFamily="34" charset="0"/>
              </a:rPr>
              <a:t>Bernier, J. N., Perrin, D. H., &amp; </a:t>
            </a:r>
            <a:r>
              <a:rPr lang="en-US" sz="1600" dirty="0" err="1">
                <a:latin typeface="Calibri" panose="020F0502020204030204" pitchFamily="34" charset="0"/>
              </a:rPr>
              <a:t>Rijke</a:t>
            </a:r>
            <a:r>
              <a:rPr lang="en-US" sz="1600" dirty="0">
                <a:latin typeface="Calibri" panose="020F0502020204030204" pitchFamily="34" charset="0"/>
              </a:rPr>
              <a:t>, A. (1997). Effect of unilateral functional instability of the ankle on postural sway and inversion and eversion strength. Journal of Athletic Training, 32(3), 226.</a:t>
            </a:r>
          </a:p>
          <a:p>
            <a:pPr fontAlgn="base"/>
            <a:r>
              <a:rPr lang="en-US" sz="1600" dirty="0" err="1">
                <a:latin typeface="Calibri" panose="020F0502020204030204" pitchFamily="34" charset="0"/>
              </a:rPr>
              <a:t>Goncalves</a:t>
            </a:r>
            <a:r>
              <a:rPr lang="en-US" sz="1600" dirty="0">
                <a:latin typeface="Calibri" panose="020F0502020204030204" pitchFamily="34" charset="0"/>
              </a:rPr>
              <a:t>, F. D. (2005). Characterizing the behavior of magnetorheological fluids at high velocities and high shear rates (Doctoral dissertation, Virginia Tech).</a:t>
            </a:r>
          </a:p>
          <a:p>
            <a:pPr fontAlgn="base"/>
            <a:r>
              <a:rPr lang="en-US" sz="1600" dirty="0">
                <a:latin typeface="Calibri" panose="020F0502020204030204" pitchFamily="34" charset="0"/>
              </a:rPr>
              <a:t>Lord </a:t>
            </a:r>
            <a:r>
              <a:rPr lang="en-US" sz="1600" dirty="0" err="1">
                <a:latin typeface="Calibri" panose="020F0502020204030204" pitchFamily="34" charset="0"/>
              </a:rPr>
              <a:t>Rheonetic</a:t>
            </a:r>
            <a:r>
              <a:rPr lang="en-US" sz="1600" dirty="0">
                <a:latin typeface="Calibri" panose="020F0502020204030204" pitchFamily="34" charset="0"/>
              </a:rPr>
              <a:t> Magnetically Responsive Technology, Hydrocarbon-Based MR Fluid MRF-132LD, Product Bulletin, 2002.</a:t>
            </a:r>
          </a:p>
          <a:p>
            <a:pPr fontAlgn="base"/>
            <a:r>
              <a:rPr lang="en-US" sz="1600" dirty="0">
                <a:latin typeface="Calibri" panose="020F0502020204030204" pitchFamily="34" charset="0"/>
              </a:rPr>
              <a:t>http://cruxcrush.com/2014/11/11/climber-problems-ankle-injury/</a:t>
            </a:r>
          </a:p>
          <a:p>
            <a:pPr fontAlgn="base"/>
            <a:r>
              <a:rPr lang="en-US" sz="1600" dirty="0">
                <a:latin typeface="Calibri" panose="020F0502020204030204" pitchFamily="34" charset="0"/>
              </a:rPr>
              <a:t>http://www.laboratoryequipment.com/news/2013/10/anklebot-can-aid-stroke-rehab</a:t>
            </a:r>
          </a:p>
          <a:p>
            <a:pPr fontAlgn="base"/>
            <a:r>
              <a:rPr lang="en-US" sz="1600" dirty="0">
                <a:latin typeface="Calibri" panose="020F0502020204030204" pitchFamily="34" charset="0"/>
              </a:rPr>
              <a:t>http://medicalrecruiting.com/wp-content/uploads/2014/02/Physician-at-computer.jpg </a:t>
            </a:r>
          </a:p>
          <a:p>
            <a:pPr fontAlgn="base"/>
            <a:r>
              <a:rPr lang="en-US" sz="1600" dirty="0">
                <a:latin typeface="Calibri" panose="020F0502020204030204" pitchFamily="34" charset="0"/>
              </a:rPr>
              <a:t>http://images.wisegeek.com/circuit-board.jpg </a:t>
            </a:r>
          </a:p>
          <a:p>
            <a:pPr fontAlgn="base"/>
            <a:r>
              <a:rPr lang="en-US" sz="1600" dirty="0">
                <a:latin typeface="Calibri" panose="020F0502020204030204" pitchFamily="34" charset="0"/>
              </a:rPr>
              <a:t>http://www.electric-brake.com/img/magnetic-partice-brake.png </a:t>
            </a:r>
          </a:p>
          <a:p>
            <a:pPr fontAlgn="base"/>
            <a:r>
              <a:rPr lang="en-US" sz="1600" dirty="0">
                <a:latin typeface="Calibri" panose="020F0502020204030204" pitchFamily="34" charset="0"/>
              </a:rPr>
              <a:t>http://skpang.co.uk/catalog/images/sensors/accelerometer/10121-01.jpg</a:t>
            </a:r>
          </a:p>
          <a:p>
            <a:pPr fontAlgn="base"/>
            <a:r>
              <a:rPr lang="en-US" sz="1600" dirty="0">
                <a:latin typeface="Calibri" panose="020F0502020204030204" pitchFamily="34" charset="0"/>
              </a:rPr>
              <a:t>https://www.ncbi.nlm.nih.gov/pmc/articles/PMC3183932/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168758" y="3354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dirty="0">
                <a:solidFill>
                  <a:srgbClr val="333F50"/>
                </a:solidFill>
              </a:rPr>
              <a:t>References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2" y="5644407"/>
            <a:ext cx="1507009" cy="1023629"/>
          </a:xfrm>
          <a:prstGeom prst="rect">
            <a:avLst/>
          </a:prstGeom>
        </p:spPr>
      </p:pic>
      <p:sp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10106449" y="5615986"/>
            <a:ext cx="1979054" cy="1080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9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508" y="352344"/>
            <a:ext cx="10515599" cy="1325562"/>
          </a:xfrm>
        </p:spPr>
        <p:txBody>
          <a:bodyPr/>
          <a:lstStyle/>
          <a:p>
            <a:r>
              <a:rPr lang="en-US" dirty="0">
                <a:solidFill>
                  <a:srgbClr val="333F5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Rehabilitation</a:t>
            </a:r>
            <a:r>
              <a:rPr lang="en-US" dirty="0"/>
              <a:t> </a:t>
            </a:r>
            <a:r>
              <a:rPr lang="en-US" dirty="0">
                <a:solidFill>
                  <a:srgbClr val="333F50"/>
                </a:solidFill>
              </a:rPr>
              <a:t>Process</a:t>
            </a:r>
          </a:p>
        </p:txBody>
      </p:sp>
      <p:sp>
        <p:nvSpPr>
          <p:cNvPr id="4" name="Arrow: Pentagon 1"/>
          <p:cNvSpPr/>
          <p:nvPr/>
        </p:nvSpPr>
        <p:spPr>
          <a:xfrm>
            <a:off x="1238898" y="2406167"/>
            <a:ext cx="2882251" cy="1729104"/>
          </a:xfrm>
          <a:prstGeom prst="homePlate">
            <a:avLst/>
          </a:prstGeom>
          <a:solidFill>
            <a:srgbClr val="8FAADC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Initial Treatment</a:t>
            </a:r>
          </a:p>
        </p:txBody>
      </p:sp>
      <p:sp>
        <p:nvSpPr>
          <p:cNvPr id="5" name="Arrow: Chevron 2"/>
          <p:cNvSpPr/>
          <p:nvPr/>
        </p:nvSpPr>
        <p:spPr>
          <a:xfrm>
            <a:off x="3718667" y="2406165"/>
            <a:ext cx="3778023" cy="1729106"/>
          </a:xfrm>
          <a:prstGeom prst="chevron">
            <a:avLst>
              <a:gd name="adj" fmla="val 45881"/>
            </a:avLst>
          </a:prstGeom>
          <a:solidFill>
            <a:srgbClr val="333F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Rehabilitation</a:t>
            </a:r>
          </a:p>
        </p:txBody>
      </p:sp>
      <p:sp>
        <p:nvSpPr>
          <p:cNvPr id="6" name="Arrow: Chevron 10"/>
          <p:cNvSpPr/>
          <p:nvPr/>
        </p:nvSpPr>
        <p:spPr>
          <a:xfrm>
            <a:off x="7043514" y="2406165"/>
            <a:ext cx="3778023" cy="1729106"/>
          </a:xfrm>
          <a:prstGeom prst="chevron">
            <a:avLst>
              <a:gd name="adj" fmla="val 43528"/>
            </a:avLst>
          </a:prstGeom>
          <a:solidFill>
            <a:srgbClr val="333F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Functional Strengthening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35021" y="1298539"/>
            <a:ext cx="7165076" cy="3841992"/>
            <a:chOff x="3905348" y="1298539"/>
            <a:chExt cx="8088729" cy="3841992"/>
          </a:xfrm>
          <a:noFill/>
        </p:grpSpPr>
        <p:sp>
          <p:nvSpPr>
            <p:cNvPr id="8" name="Rectangle 7"/>
            <p:cNvSpPr/>
            <p:nvPr/>
          </p:nvSpPr>
          <p:spPr>
            <a:xfrm>
              <a:off x="3905348" y="1717469"/>
              <a:ext cx="8088729" cy="3423062"/>
            </a:xfrm>
            <a:prstGeom prst="rect">
              <a:avLst/>
            </a:prstGeom>
            <a:grp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67696" y="1298539"/>
              <a:ext cx="6139207" cy="461665"/>
            </a:xfrm>
            <a:prstGeom prst="rect">
              <a:avLst/>
            </a:prstGeom>
            <a:grp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i="1" dirty="0">
                  <a:solidFill>
                    <a:srgbClr val="767171"/>
                  </a:solidFill>
                  <a:latin typeface="Calibri" panose="020F0502020204030204" pitchFamily="34" charset="0"/>
                </a:rPr>
                <a:t>The SockRocker</a:t>
              </a:r>
              <a:r>
                <a:rPr lang="en-US" sz="2400" b="0" i="1" dirty="0">
                  <a:solidFill>
                    <a:srgbClr val="767171"/>
                  </a:solidFill>
                  <a:latin typeface="Calibri" panose="020F0502020204030204" pitchFamily="34" charset="0"/>
                </a:rPr>
                <a:t> Rehabilitation Device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73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508" y="352344"/>
            <a:ext cx="10515599" cy="1325562"/>
          </a:xfrm>
        </p:spPr>
        <p:txBody>
          <a:bodyPr/>
          <a:lstStyle/>
          <a:p>
            <a:r>
              <a:rPr lang="en-US" dirty="0">
                <a:solidFill>
                  <a:srgbClr val="333F5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Rehabilitation</a:t>
            </a:r>
            <a:r>
              <a:rPr lang="en-US" dirty="0"/>
              <a:t> </a:t>
            </a:r>
            <a:r>
              <a:rPr lang="en-US" dirty="0">
                <a:solidFill>
                  <a:srgbClr val="333F50"/>
                </a:solidFill>
              </a:rPr>
              <a:t>Process</a:t>
            </a:r>
          </a:p>
        </p:txBody>
      </p:sp>
      <p:sp>
        <p:nvSpPr>
          <p:cNvPr id="4" name="Arrow: Pentagon 1"/>
          <p:cNvSpPr/>
          <p:nvPr/>
        </p:nvSpPr>
        <p:spPr>
          <a:xfrm>
            <a:off x="1238898" y="2406167"/>
            <a:ext cx="2882251" cy="1729104"/>
          </a:xfrm>
          <a:prstGeom prst="homePlate">
            <a:avLst/>
          </a:prstGeom>
          <a:solidFill>
            <a:srgbClr val="8FAADC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Initial Treatment</a:t>
            </a:r>
          </a:p>
        </p:txBody>
      </p:sp>
      <p:sp>
        <p:nvSpPr>
          <p:cNvPr id="5" name="Arrow: Chevron 2"/>
          <p:cNvSpPr/>
          <p:nvPr/>
        </p:nvSpPr>
        <p:spPr>
          <a:xfrm>
            <a:off x="3718667" y="2406165"/>
            <a:ext cx="7102870" cy="1729106"/>
          </a:xfrm>
          <a:prstGeom prst="chevron">
            <a:avLst>
              <a:gd name="adj" fmla="val 45881"/>
            </a:avLst>
          </a:prstGeom>
          <a:solidFill>
            <a:srgbClr val="333F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               Inversion/Eversion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35021" y="1298539"/>
            <a:ext cx="7165076" cy="3841992"/>
            <a:chOff x="3905348" y="1298539"/>
            <a:chExt cx="8088729" cy="3841992"/>
          </a:xfrm>
          <a:noFill/>
        </p:grpSpPr>
        <p:sp>
          <p:nvSpPr>
            <p:cNvPr id="8" name="Rectangle 7"/>
            <p:cNvSpPr/>
            <p:nvPr/>
          </p:nvSpPr>
          <p:spPr>
            <a:xfrm>
              <a:off x="3905348" y="1717469"/>
              <a:ext cx="8088729" cy="3423062"/>
            </a:xfrm>
            <a:prstGeom prst="rect">
              <a:avLst/>
            </a:prstGeom>
            <a:grp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67696" y="1298539"/>
              <a:ext cx="6139207" cy="461665"/>
            </a:xfrm>
            <a:prstGeom prst="rect">
              <a:avLst/>
            </a:prstGeom>
            <a:grp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i="1" dirty="0">
                  <a:solidFill>
                    <a:srgbClr val="767171"/>
                  </a:solidFill>
                  <a:latin typeface="Calibri" panose="020F0502020204030204" pitchFamily="34" charset="0"/>
                </a:rPr>
                <a:t>The SockRocker</a:t>
              </a:r>
              <a:r>
                <a:rPr lang="en-US" sz="2400" b="0" i="1" dirty="0">
                  <a:solidFill>
                    <a:srgbClr val="767171"/>
                  </a:solidFill>
                  <a:latin typeface="Calibri" panose="020F0502020204030204" pitchFamily="34" charset="0"/>
                </a:rPr>
                <a:t> Rehabilitation Device</a:t>
              </a:r>
            </a:p>
          </p:txBody>
        </p:sp>
      </p:grpSp>
      <p:pic>
        <p:nvPicPr>
          <p:cNvPr id="10" name="Shape 170"/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rcRect r="7295"/>
          <a:stretch/>
        </p:blipFill>
        <p:spPr>
          <a:xfrm>
            <a:off x="3779514" y="2406165"/>
            <a:ext cx="2952863" cy="2331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433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</a:t>
            </a:r>
            <a:r>
              <a:rPr lang="en-US" dirty="0">
                <a:solidFill>
                  <a:srgbClr val="C00000"/>
                </a:solidFill>
              </a:rPr>
              <a:t>Gap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42911" y="1653599"/>
            <a:ext cx="7906178" cy="512956"/>
            <a:chOff x="1728439" y="3122342"/>
            <a:chExt cx="8653346" cy="6133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" name="Straight Connector 4"/>
            <p:cNvCxnSpPr/>
            <p:nvPr/>
          </p:nvCxnSpPr>
          <p:spPr>
            <a:xfrm>
              <a:off x="1728439" y="3429000"/>
              <a:ext cx="8653346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728439" y="3122342"/>
              <a:ext cx="0" cy="61331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381785" y="3122342"/>
              <a:ext cx="0" cy="613317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8" name="Shape 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28494" y="2306168"/>
            <a:ext cx="2441190" cy="347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://img.aws.livestrongcdn.com/ls-article-image-640/cme/cme_public_images/www_livestrong_com/photos.demandstudios.com/getty/article/235/220/153573856_X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6" t="8174"/>
          <a:stretch/>
        </p:blipFill>
        <p:spPr bwMode="auto">
          <a:xfrm>
            <a:off x="281354" y="2385945"/>
            <a:ext cx="4572876" cy="341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5636" y="2591206"/>
            <a:ext cx="6900729" cy="114658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096000" y="1651749"/>
            <a:ext cx="0" cy="512956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42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0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57" y="3411869"/>
            <a:ext cx="6135526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>
                <a:solidFill>
                  <a:srgbClr val="333F50"/>
                </a:solidFill>
              </a:rPr>
              <a:t>We set three main </a:t>
            </a:r>
            <a:r>
              <a:rPr lang="en-US" dirty="0">
                <a:solidFill>
                  <a:srgbClr val="C00000"/>
                </a:solidFill>
              </a:rPr>
              <a:t>Goals</a:t>
            </a:r>
          </a:p>
        </p:txBody>
      </p:sp>
      <p:sp>
        <p:nvSpPr>
          <p:cNvPr id="8" name="Shape 132"/>
          <p:cNvSpPr/>
          <p:nvPr/>
        </p:nvSpPr>
        <p:spPr>
          <a:xfrm>
            <a:off x="4470731" y="1520126"/>
            <a:ext cx="7440145" cy="1439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35"/>
          <p:cNvSpPr/>
          <p:nvPr/>
        </p:nvSpPr>
        <p:spPr>
          <a:xfrm>
            <a:off x="4470731" y="3031175"/>
            <a:ext cx="7440145" cy="1439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38"/>
          <p:cNvSpPr/>
          <p:nvPr/>
        </p:nvSpPr>
        <p:spPr>
          <a:xfrm>
            <a:off x="4470731" y="4542226"/>
            <a:ext cx="7440145" cy="1439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9" name="Group 28"/>
          <p:cNvGrpSpPr/>
          <p:nvPr/>
        </p:nvGrpSpPr>
        <p:grpSpPr>
          <a:xfrm>
            <a:off x="1899731" y="1520126"/>
            <a:ext cx="8979043" cy="1439094"/>
            <a:chOff x="1565903" y="1464490"/>
            <a:chExt cx="8979043" cy="1439094"/>
          </a:xfrm>
        </p:grpSpPr>
        <p:sp>
          <p:nvSpPr>
            <p:cNvPr id="9" name="Shape 133"/>
            <p:cNvSpPr txBox="1"/>
            <p:nvPr/>
          </p:nvSpPr>
          <p:spPr>
            <a:xfrm>
              <a:off x="3104801" y="1464490"/>
              <a:ext cx="7440145" cy="1439094"/>
            </a:xfrm>
            <a:prstGeom prst="rect">
              <a:avLst/>
            </a:prstGeom>
            <a:noFill/>
            <a:ln>
              <a:noFill/>
            </a:ln>
          </p:spPr>
          <p:txBody>
            <a:bodyPr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ct val="25000"/>
                <a:buFont typeface="Calibri"/>
                <a:buNone/>
              </a:pPr>
              <a:r>
                <a:rPr lang="en-US" sz="3600" b="0" i="0" u="none" strike="noStrike" cap="none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Effective rehabilitation</a:t>
              </a:r>
            </a:p>
            <a:p>
              <a:pPr marL="1770063" marR="0" lvl="0" indent="-476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ct val="250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Targeted muscle therapy</a:t>
              </a:r>
            </a:p>
            <a:p>
              <a:pPr marL="1770063" marR="0" lvl="0" indent="-4763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2F5496"/>
                </a:buClr>
                <a:buSzPct val="250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Active rehabilitation</a:t>
              </a:r>
            </a:p>
          </p:txBody>
        </p:sp>
        <p:pic>
          <p:nvPicPr>
            <p:cNvPr id="1026" name="Picture 2" descr="http://www.free-icons-download.net/images/dumbbell-icon-61878.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855" y="1821838"/>
              <a:ext cx="787715" cy="787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Hexagon 21"/>
            <p:cNvSpPr/>
            <p:nvPr/>
          </p:nvSpPr>
          <p:spPr>
            <a:xfrm>
              <a:off x="1565903" y="1489675"/>
              <a:ext cx="1509622" cy="1332469"/>
            </a:xfrm>
            <a:prstGeom prst="hexagon">
              <a:avLst/>
            </a:prstGeom>
            <a:noFill/>
            <a:ln w="41275">
              <a:solidFill>
                <a:srgbClr val="7671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891218" y="2776297"/>
            <a:ext cx="9796409" cy="1523252"/>
            <a:chOff x="1557390" y="2720661"/>
            <a:chExt cx="9796409" cy="1523252"/>
          </a:xfrm>
        </p:grpSpPr>
        <p:cxnSp>
          <p:nvCxnSpPr>
            <p:cNvPr id="10" name="Shape 134"/>
            <p:cNvCxnSpPr/>
            <p:nvPr/>
          </p:nvCxnSpPr>
          <p:spPr>
            <a:xfrm>
              <a:off x="4399646" y="2720661"/>
              <a:ext cx="6954153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BFC8E3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2" name="Shape 136"/>
            <p:cNvSpPr txBox="1"/>
            <p:nvPr/>
          </p:nvSpPr>
          <p:spPr>
            <a:xfrm>
              <a:off x="3104800" y="2792615"/>
              <a:ext cx="7440145" cy="1439094"/>
            </a:xfrm>
            <a:prstGeom prst="rect">
              <a:avLst/>
            </a:prstGeom>
            <a:noFill/>
            <a:ln>
              <a:noFill/>
            </a:ln>
          </p:spPr>
          <p:txBody>
            <a:bodyPr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ct val="25000"/>
                <a:buFont typeface="Calibri"/>
                <a:buNone/>
              </a:pPr>
              <a:r>
                <a:rPr lang="en-US" sz="3600" b="0" i="0" u="none" strike="noStrike" cap="none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Personalization</a:t>
              </a:r>
            </a:p>
            <a:p>
              <a:pPr marL="1770063" marR="0" lvl="0" indent="-476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ct val="250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Physician input</a:t>
              </a:r>
            </a:p>
            <a:p>
              <a:pPr marL="1770063" marR="0" lvl="0" indent="-4763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2F5496"/>
                </a:buClr>
                <a:buSzPct val="250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Variable resistance</a:t>
              </a:r>
            </a:p>
          </p:txBody>
        </p:sp>
        <p:pic>
          <p:nvPicPr>
            <p:cNvPr id="1030" name="Picture 6" descr="https://maxcdn.icons8.com/Share/icon/Healthcare/stethoscope1600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771" y="3117371"/>
              <a:ext cx="933735" cy="933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Hexagon 26"/>
            <p:cNvSpPr/>
            <p:nvPr/>
          </p:nvSpPr>
          <p:spPr>
            <a:xfrm>
              <a:off x="1557390" y="2924565"/>
              <a:ext cx="1494757" cy="1319348"/>
            </a:xfrm>
            <a:prstGeom prst="hexagon">
              <a:avLst/>
            </a:prstGeom>
            <a:noFill/>
            <a:ln w="412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67171"/>
                </a:solidFill>
              </a:endParaRP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891218" y="4287345"/>
            <a:ext cx="9796409" cy="1481033"/>
            <a:chOff x="1557390" y="4231709"/>
            <a:chExt cx="9796409" cy="1481033"/>
          </a:xfrm>
        </p:grpSpPr>
        <p:cxnSp>
          <p:nvCxnSpPr>
            <p:cNvPr id="13" name="Shape 137"/>
            <p:cNvCxnSpPr/>
            <p:nvPr/>
          </p:nvCxnSpPr>
          <p:spPr>
            <a:xfrm>
              <a:off x="4328562" y="4231709"/>
              <a:ext cx="7025237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BFC8E3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15" name="Shape 139"/>
            <p:cNvSpPr txBox="1"/>
            <p:nvPr/>
          </p:nvSpPr>
          <p:spPr>
            <a:xfrm>
              <a:off x="3114142" y="4273648"/>
              <a:ext cx="7440145" cy="1439094"/>
            </a:xfrm>
            <a:prstGeom prst="rect">
              <a:avLst/>
            </a:prstGeom>
            <a:noFill/>
            <a:ln>
              <a:noFill/>
            </a:ln>
          </p:spPr>
          <p:txBody>
            <a:bodyPr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ct val="25000"/>
                <a:buFont typeface="Calibri"/>
                <a:buNone/>
              </a:pPr>
              <a:r>
                <a:rPr lang="en-US" sz="3600" b="0" i="0" u="none" strike="noStrike" cap="none" dirty="0">
                  <a:solidFill>
                    <a:srgbClr val="1F3864"/>
                  </a:solidFill>
                  <a:latin typeface="Calibri"/>
                  <a:ea typeface="Calibri"/>
                  <a:cs typeface="Calibri"/>
                  <a:sym typeface="Calibri"/>
                </a:rPr>
                <a:t>Accessibility</a:t>
              </a:r>
            </a:p>
            <a:p>
              <a:pPr marL="1776413" marR="0" lvl="0" indent="-1111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ct val="250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Universal design</a:t>
              </a:r>
            </a:p>
            <a:p>
              <a:pPr marL="1776413" marR="0" lvl="0" indent="-11113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rgbClr val="2F5496"/>
                </a:buClr>
                <a:buSzPct val="25000"/>
                <a:buFont typeface="Calibri"/>
                <a:buNone/>
              </a:pPr>
              <a:r>
                <a:rPr lang="en-US" sz="1800" b="0" i="0" u="none" strike="noStrike" cap="none" dirty="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Useful in many contexts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2000" b="0" i="0" u="none" strike="noStrike" cap="none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2" name="Picture 8" descr="http://greensboroabc.com/wp-content/uploads/2014/11/location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553" y="4358941"/>
              <a:ext cx="1075495" cy="107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Hexagon 29"/>
            <p:cNvSpPr/>
            <p:nvPr/>
          </p:nvSpPr>
          <p:spPr>
            <a:xfrm>
              <a:off x="1557390" y="4347620"/>
              <a:ext cx="1475820" cy="1226726"/>
            </a:xfrm>
            <a:prstGeom prst="hexagon">
              <a:avLst/>
            </a:prstGeom>
            <a:noFill/>
            <a:ln w="412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02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7334347" y="1431537"/>
            <a:ext cx="3895344" cy="4065145"/>
            <a:chOff x="7764175" y="1467555"/>
            <a:chExt cx="3672465" cy="4065145"/>
          </a:xfrm>
        </p:grpSpPr>
        <p:sp>
          <p:nvSpPr>
            <p:cNvPr id="36" name="Shape 157"/>
            <p:cNvSpPr/>
            <p:nvPr/>
          </p:nvSpPr>
          <p:spPr>
            <a:xfrm>
              <a:off x="7764175" y="1467555"/>
              <a:ext cx="3672464" cy="4065145"/>
            </a:xfrm>
            <a:prstGeom prst="roundRect">
              <a:avLst>
                <a:gd name="adj" fmla="val 10000"/>
              </a:avLst>
            </a:prstGeom>
            <a:solidFill>
              <a:srgbClr val="CCD3E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158"/>
            <p:cNvSpPr txBox="1"/>
            <p:nvPr/>
          </p:nvSpPr>
          <p:spPr>
            <a:xfrm>
              <a:off x="7764175" y="1467555"/>
              <a:ext cx="3672464" cy="1219542"/>
            </a:xfrm>
            <a:prstGeom prst="rect">
              <a:avLst/>
            </a:prstGeom>
            <a:noFill/>
            <a:ln>
              <a:noFill/>
            </a:ln>
          </p:spPr>
          <p:txBody>
            <a:bodyPr lIns="125725" tIns="125725" rIns="125725" bIns="12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3300" b="0" i="0" u="none" strike="noStrike" cap="none" dirty="0">
                  <a:solidFill>
                    <a:srgbClr val="333F50"/>
                  </a:solidFill>
                  <a:latin typeface="Calibri"/>
                  <a:ea typeface="Calibri"/>
                  <a:cs typeface="Calibri"/>
                  <a:sym typeface="Calibri"/>
                </a:rPr>
                <a:t>The SockRocker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7764175" y="2357230"/>
              <a:ext cx="3672465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782235" y="1431537"/>
            <a:ext cx="3895034" cy="4065145"/>
            <a:chOff x="1405718" y="1467555"/>
            <a:chExt cx="3895034" cy="4065145"/>
          </a:xfrm>
        </p:grpSpPr>
        <p:sp>
          <p:nvSpPr>
            <p:cNvPr id="26" name="Shape 147"/>
            <p:cNvSpPr/>
            <p:nvPr/>
          </p:nvSpPr>
          <p:spPr>
            <a:xfrm>
              <a:off x="1405718" y="1467555"/>
              <a:ext cx="3895034" cy="4065145"/>
            </a:xfrm>
            <a:prstGeom prst="roundRect">
              <a:avLst>
                <a:gd name="adj" fmla="val 10000"/>
              </a:avLst>
            </a:prstGeom>
            <a:solidFill>
              <a:srgbClr val="CCD3E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148"/>
            <p:cNvSpPr txBox="1"/>
            <p:nvPr/>
          </p:nvSpPr>
          <p:spPr>
            <a:xfrm>
              <a:off x="1405718" y="1467555"/>
              <a:ext cx="3895034" cy="1219542"/>
            </a:xfrm>
            <a:prstGeom prst="rect">
              <a:avLst/>
            </a:prstGeom>
            <a:noFill/>
            <a:ln>
              <a:noFill/>
            </a:ln>
          </p:spPr>
          <p:txBody>
            <a:bodyPr lIns="129525" tIns="129525" rIns="129525" bIns="12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lang="en-US" sz="3400" b="0" i="0" u="none" strike="noStrike" cap="none" dirty="0">
                  <a:solidFill>
                    <a:srgbClr val="333F50"/>
                  </a:solidFill>
                  <a:latin typeface="Calibri"/>
                  <a:ea typeface="Calibri"/>
                  <a:cs typeface="Calibri"/>
                  <a:sym typeface="Calibri"/>
                </a:rPr>
                <a:t>Design</a:t>
              </a:r>
              <a:r>
                <a:rPr lang="en-US" sz="3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400" b="0" i="0" u="none" strike="noStrike" cap="none" dirty="0">
                  <a:solidFill>
                    <a:srgbClr val="333F50"/>
                  </a:solidFill>
                  <a:latin typeface="Calibri"/>
                  <a:ea typeface="Calibri"/>
                  <a:cs typeface="Calibri"/>
                  <a:sym typeface="Calibri"/>
                </a:rPr>
                <a:t>Drivers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1405719" y="2413503"/>
              <a:ext cx="3814067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>
                <a:solidFill>
                  <a:srgbClr val="333F5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Design </a:t>
            </a:r>
            <a:r>
              <a:rPr lang="en-US" dirty="0">
                <a:solidFill>
                  <a:srgbClr val="333F50"/>
                </a:solidFill>
              </a:rPr>
              <a:t>Process</a:t>
            </a:r>
          </a:p>
        </p:txBody>
      </p:sp>
      <p:sp>
        <p:nvSpPr>
          <p:cNvPr id="29" name="Shape 150"/>
          <p:cNvSpPr txBox="1"/>
          <p:nvPr/>
        </p:nvSpPr>
        <p:spPr>
          <a:xfrm>
            <a:off x="2432271" y="2648159"/>
            <a:ext cx="2611923" cy="77248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txBody>
          <a:bodyPr lIns="43175" tIns="32375" rIns="43175" bIns="323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Physiological Constraints</a:t>
            </a:r>
          </a:p>
        </p:txBody>
      </p:sp>
      <p:sp>
        <p:nvSpPr>
          <p:cNvPr id="31" name="Shape 152"/>
          <p:cNvSpPr txBox="1"/>
          <p:nvPr/>
        </p:nvSpPr>
        <p:spPr>
          <a:xfrm>
            <a:off x="2432271" y="3583809"/>
            <a:ext cx="2611923" cy="77248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txBody>
          <a:bodyPr lIns="43175" tIns="32375" rIns="43175" bIns="323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 Requirements</a:t>
            </a:r>
          </a:p>
        </p:txBody>
      </p:sp>
      <p:sp>
        <p:nvSpPr>
          <p:cNvPr id="33" name="Shape 154"/>
          <p:cNvSpPr txBox="1"/>
          <p:nvPr/>
        </p:nvSpPr>
        <p:spPr>
          <a:xfrm>
            <a:off x="2432271" y="4519459"/>
            <a:ext cx="2611923" cy="77248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txBody>
          <a:bodyPr lIns="43175" tIns="32375" rIns="43175" bIns="323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Experienced Professional Input</a:t>
            </a:r>
          </a:p>
        </p:txBody>
      </p:sp>
      <p:sp>
        <p:nvSpPr>
          <p:cNvPr id="34" name="Shape 155"/>
          <p:cNvSpPr/>
          <p:nvPr/>
        </p:nvSpPr>
        <p:spPr>
          <a:xfrm>
            <a:off x="5462891" y="1467555"/>
            <a:ext cx="2140728" cy="4065145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160"/>
          <p:cNvSpPr txBox="1"/>
          <p:nvPr/>
        </p:nvSpPr>
        <p:spPr>
          <a:xfrm>
            <a:off x="8022316" y="2598201"/>
            <a:ext cx="2617187" cy="60910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txBody>
          <a:bodyPr lIns="43175" tIns="32375" rIns="43175" bIns="323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Range of Motion</a:t>
            </a:r>
          </a:p>
        </p:txBody>
      </p:sp>
      <p:sp>
        <p:nvSpPr>
          <p:cNvPr id="41" name="Shape 162"/>
          <p:cNvSpPr txBox="1"/>
          <p:nvPr/>
        </p:nvSpPr>
        <p:spPr>
          <a:xfrm>
            <a:off x="8022316" y="3281514"/>
            <a:ext cx="2617187" cy="60910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txBody>
          <a:bodyPr lIns="43175" tIns="32375" rIns="43175" bIns="323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Variable Resistance</a:t>
            </a:r>
          </a:p>
        </p:txBody>
      </p:sp>
      <p:sp>
        <p:nvSpPr>
          <p:cNvPr id="43" name="Shape 164"/>
          <p:cNvSpPr txBox="1"/>
          <p:nvPr/>
        </p:nvSpPr>
        <p:spPr>
          <a:xfrm>
            <a:off x="8022316" y="3964828"/>
            <a:ext cx="2617187" cy="60910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txBody>
          <a:bodyPr lIns="43175" tIns="32375" rIns="43175" bIns="323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Physician Control</a:t>
            </a:r>
          </a:p>
        </p:txBody>
      </p:sp>
      <p:sp>
        <p:nvSpPr>
          <p:cNvPr id="45" name="Shape 166"/>
          <p:cNvSpPr txBox="1"/>
          <p:nvPr/>
        </p:nvSpPr>
        <p:spPr>
          <a:xfrm>
            <a:off x="8022316" y="4648141"/>
            <a:ext cx="2617187" cy="60910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txBody>
          <a:bodyPr lIns="43175" tIns="32375" rIns="43175" bIns="323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Comfort</a:t>
            </a:r>
          </a:p>
        </p:txBody>
      </p:sp>
      <p:sp>
        <p:nvSpPr>
          <p:cNvPr id="46" name="Shape 167"/>
          <p:cNvSpPr/>
          <p:nvPr/>
        </p:nvSpPr>
        <p:spPr>
          <a:xfrm>
            <a:off x="6051174" y="2902754"/>
            <a:ext cx="1071407" cy="68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67171"/>
          </a:solidFill>
          <a:ln w="9525" cap="flat" cmpd="sng">
            <a:solidFill>
              <a:srgbClr val="76717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86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9" grpId="0" animBg="1"/>
      <p:bldP spid="41" grpId="0" animBg="1"/>
      <p:bldP spid="43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860</Words>
  <Application>Microsoft Office PowerPoint</Application>
  <PresentationFormat>Widescreen</PresentationFormat>
  <Paragraphs>238</Paragraphs>
  <Slides>35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Eras Bold ITC</vt:lpstr>
      <vt:lpstr>Roboto</vt:lpstr>
      <vt:lpstr>Times New Roman</vt:lpstr>
      <vt:lpstr>Utsaah</vt:lpstr>
      <vt:lpstr>Office Theme</vt:lpstr>
      <vt:lpstr>PowerPoint Presentation</vt:lpstr>
      <vt:lpstr>PowerPoint Presentation</vt:lpstr>
      <vt:lpstr>The Numbers</vt:lpstr>
      <vt:lpstr>The Rehabilitation Process</vt:lpstr>
      <vt:lpstr>The Rehabilitation Process</vt:lpstr>
      <vt:lpstr>Bridging the Gap</vt:lpstr>
      <vt:lpstr>PowerPoint Presentation</vt:lpstr>
      <vt:lpstr>  We set three main Goals</vt:lpstr>
      <vt:lpstr>  The Design Process</vt:lpstr>
      <vt:lpstr>PowerPoint Presentation</vt:lpstr>
      <vt:lpstr>PowerPoint Presentation</vt:lpstr>
      <vt:lpstr>   Physician-patient Information Flow</vt:lpstr>
      <vt:lpstr>   Physician-patient Information Flow</vt:lpstr>
      <vt:lpstr>  Variable resistance system </vt:lpstr>
      <vt:lpstr>   Physician-patient Information Flow</vt:lpstr>
      <vt:lpstr>  Our track ensures Targeted Therapy </vt:lpstr>
      <vt:lpstr>PowerPoint Presentation</vt:lpstr>
      <vt:lpstr>  Effective rehabilitation</vt:lpstr>
      <vt:lpstr>   Personalized rehabilitation</vt:lpstr>
      <vt:lpstr>  Increasing Accessibility to care</vt:lpstr>
      <vt:lpstr>PowerPoint Presentation</vt:lpstr>
      <vt:lpstr>  We see a bright future for our device</vt:lpstr>
      <vt:lpstr>  Our Impact</vt:lpstr>
      <vt:lpstr>  Our Impact</vt:lpstr>
      <vt:lpstr>PowerPoint Presentation</vt:lpstr>
      <vt:lpstr>PowerPoint Presentation</vt:lpstr>
      <vt:lpstr>PowerPoint Presentation</vt:lpstr>
      <vt:lpstr>Assembly Drawing</vt:lpstr>
      <vt:lpstr>Overview Images</vt:lpstr>
      <vt:lpstr>Track Details</vt:lpstr>
      <vt:lpstr>Force Interfaces</vt:lpstr>
      <vt:lpstr>Circuit Diagram</vt:lpstr>
      <vt:lpstr>PowerPoint Presentation</vt:lpstr>
      <vt:lpstr>Cost Breakdown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SockRocker</dc:title>
  <dc:creator>Angel Xiao</dc:creator>
  <cp:lastModifiedBy>xiaoa</cp:lastModifiedBy>
  <cp:revision>114</cp:revision>
  <dcterms:modified xsi:type="dcterms:W3CDTF">2017-09-26T23:35:26Z</dcterms:modified>
</cp:coreProperties>
</file>